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318" r:id="rId3"/>
    <p:sldId id="330" r:id="rId4"/>
    <p:sldId id="329" r:id="rId5"/>
    <p:sldId id="386" r:id="rId6"/>
    <p:sldId id="326" r:id="rId7"/>
    <p:sldId id="332" r:id="rId8"/>
    <p:sldId id="333" r:id="rId9"/>
    <p:sldId id="334" r:id="rId10"/>
    <p:sldId id="335" r:id="rId11"/>
    <p:sldId id="363" r:id="rId12"/>
    <p:sldId id="364" r:id="rId13"/>
    <p:sldId id="365" r:id="rId14"/>
    <p:sldId id="366" r:id="rId15"/>
    <p:sldId id="367" r:id="rId16"/>
    <p:sldId id="368" r:id="rId17"/>
    <p:sldId id="370" r:id="rId18"/>
    <p:sldId id="369" r:id="rId19"/>
    <p:sldId id="336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266" r:id="rId28"/>
    <p:sldId id="360" r:id="rId29"/>
    <p:sldId id="361" r:id="rId30"/>
    <p:sldId id="264" r:id="rId31"/>
    <p:sldId id="354" r:id="rId32"/>
    <p:sldId id="265" r:id="rId33"/>
    <p:sldId id="353" r:id="rId34"/>
    <p:sldId id="362" r:id="rId35"/>
    <p:sldId id="338" r:id="rId36"/>
    <p:sldId id="355" r:id="rId37"/>
    <p:sldId id="356" r:id="rId38"/>
    <p:sldId id="357" r:id="rId39"/>
    <p:sldId id="339" r:id="rId40"/>
    <p:sldId id="358" r:id="rId41"/>
    <p:sldId id="359" r:id="rId42"/>
    <p:sldId id="337" r:id="rId43"/>
    <p:sldId id="343" r:id="rId44"/>
    <p:sldId id="372" r:id="rId45"/>
    <p:sldId id="340" r:id="rId46"/>
    <p:sldId id="385" r:id="rId47"/>
    <p:sldId id="373" r:id="rId48"/>
    <p:sldId id="374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4" r:id="rId57"/>
    <p:sldId id="341" r:id="rId58"/>
    <p:sldId id="342" r:id="rId59"/>
    <p:sldId id="371" r:id="rId60"/>
    <p:sldId id="32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84AF-F7B2-656A-F594-81D6346D5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45535-FE13-CCB6-C926-5EB983CD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E4EE8-25AC-6367-CE22-74DF01F9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A14BD-4000-326C-A08D-9F0A9072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87FFB-0D6C-1112-8FB4-D1528B91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8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F9CB-86D4-B13F-8ED4-33B605F3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BEBCB-0D71-F9C4-97AA-43EAB1893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DB294-D1FC-4DA8-2003-724933A0E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499BA-4B85-747E-B383-FF09FD55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65D41-3DB4-A313-A06F-80994CBD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01A90-9698-1BDA-5351-351125228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D7B4D-2ABA-035D-81FE-7A9107693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EE9DC-E960-ABC2-79D9-241B6725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8C1C1-9E48-4D1F-409B-ADF53021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58EAE-BC00-FA05-A48D-29C5CCB9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26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4" y="2139951"/>
            <a:ext cx="5288525" cy="411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59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101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1" y="571502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1" y="1673456"/>
            <a:ext cx="11010900" cy="4574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58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2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1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59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66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1" y="571502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1" y="2139953"/>
            <a:ext cx="11010900" cy="4108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1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59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401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392622" y="0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4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7" y="3585280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9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8" y="5390898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4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9"/>
            <a:ext cx="286655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4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8" y="4952476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4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9256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5266-DB79-1C69-82CB-EC61A7EC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9952-E7EF-D540-9758-47D11B611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BA11E-1CEC-C991-3496-9ED6CAD6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78EF6-2E50-12F0-DB7C-D282BE66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7E330-A3A2-B09E-319E-7DC27836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AB15-BF1F-97D7-A31F-B44E3872E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2DF3A-E162-969D-A92A-4140A6A8C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20AC2-BA77-5282-22F5-85BD3247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3D93E-3D7A-32B3-2415-84367D02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00686-733D-2947-C244-42CF10A0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7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BFF8-D2CC-0B36-42FF-92B6CD61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E620-3968-8FE0-EAFE-4E3652973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2F1F2-0C73-91A0-6E88-25ADD807B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4CFEE-3B1D-145D-CF16-9F0B9E78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536EA-BE25-7FB7-2DB0-E76F325D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44961-AE71-07CA-BDB9-73742C49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8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07FD-67B4-CE3C-E4C8-4C2F4107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DA9F-4885-83AA-C707-B04BF9C3E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08743-6BC6-D09D-7002-7989C1E66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6A832-380B-E25D-EE5B-CE3D153B3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74064A-888B-E7C2-458D-2ADF89C067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F35F0-CB63-E152-2101-BC4E5FF3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4BDCE7-B57D-93EF-1CDC-4AF630F8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4365CF-1A91-05BA-897C-DDA2210F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7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FD41-DA5F-5C81-BBC5-42FA65B3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7DCF6-3692-B259-4850-4A9DB9A7A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FFA65-ED6F-2FE3-8577-00C63990B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18AEA-8B56-771A-D145-4D994860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9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485729-C05F-AA61-B2CE-7818EB03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42CF2-D270-669E-9171-97374942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09197-B647-5E18-31ED-435C0171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0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7B34-CB00-C5D9-ED90-A6CFEF4B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A85E-F31C-4180-ADC0-A370A9B6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19237-0A7A-02FD-14D4-8AA50BAF7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B7D12-DFE6-D62A-E994-C2E35839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4FDBA-8AD5-878A-EED1-6C1AF1F3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F7DD4-3D5F-9D20-37EE-6A09730D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0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D52C-5DBC-CF9A-C949-FEE14FAC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48456-4102-ACCC-6176-E0E4567B4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20BCA-815E-0DF8-1D03-9FF4181B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F49A8-EDC1-5668-9B84-080DEBFC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F15DA-7B18-5797-B07D-32927E8A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07523-725D-D8D3-D689-CBBF5EEB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90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4753F5-62CF-50B3-B28D-E5570887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83C8C-A8D3-8ED0-43EB-90E47EC25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CFBA5-69EB-ACF4-CD13-3E3CB7C39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5C43-5E35-4859-B28B-61218C65CF3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B630E-CFC6-6E3F-DA09-962AF252C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4AF6E-8125-C662-8C79-5D95C6B5D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68ABB-271E-4228-83FD-B6B2DB10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7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eda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microsoft.com/office/2017/06/relationships/model3d" Target="../media/model3d2.glb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microsoft.com/office/2017/06/relationships/model3d" Target="../media/model3d2.glb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microsoft.com/office/2017/06/relationships/model3d" Target="../media/model3d2.glb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easyeda.com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quickstart/create-a-repo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ducation.github.com/git-cheat-sheet-education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en.softonic.com/windows" TargetMode="External"/><Relationship Id="rId7" Type="http://schemas.openxmlformats.org/officeDocument/2006/relationships/hyperlink" Target="https://en.softonic.com/download-launch?token=eyJhbGciOiJIUzI1NiIsInR5cCI6IkpXVCJ9.eyJkb3dubG9hZFR5cGUiOiJyZWRpcmVjdGlvbkRvd25sb2FkIiwiZG93bmxvYWRVcmwiOiJodHRwczovL2ZyZWVjYWR3ZWIub3JnL2Rvd25sb2Fkcy5waHAiLCJhcHBJZCI6ImQzNTJiMDY0LTliMjMtMTFlNi1iOTAzLTAwMTYzZWM5ZjVmYSIsInBsYXRmb3JtSWQiOiJ3aW5kb3dzIiwiaWF0IjoxNjY2MjMwMDYwLCJleHAiOjE2NjYyMzM2NjB9.IIPP8vZkL3UM1f9_MoxWnws-dftJLIh2Zf82P4TZb2o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reecad.en.softonic.com/" TargetMode="External"/><Relationship Id="rId5" Type="http://schemas.openxmlformats.org/officeDocument/2006/relationships/hyperlink" Target="https://en.softonic.com/windows/graphic-design" TargetMode="External"/><Relationship Id="rId4" Type="http://schemas.openxmlformats.org/officeDocument/2006/relationships/hyperlink" Target="https://en.softonic.com/windows/multimedia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9F4BE2-8E4A-4003-B816-9E34781F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7418"/>
            <a:ext cx="10439187" cy="2832007"/>
          </a:xfrm>
        </p:spPr>
        <p:txBody>
          <a:bodyPr/>
          <a:lstStyle/>
          <a:p>
            <a:pPr defTabSz="905256"/>
            <a:r>
              <a:rPr lang="en-US" sz="594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KLIC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keep learning &amp; innovation in our community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D8D1-FE8A-462A-836C-9A61C044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926217"/>
            <a:ext cx="10439187" cy="1489286"/>
          </a:xfrm>
        </p:spPr>
        <p:txBody>
          <a:bodyPr>
            <a:normAutofit/>
          </a:bodyPr>
          <a:lstStyle/>
          <a:p>
            <a:pPr defTabSz="905256">
              <a:spcBef>
                <a:spcPts val="990"/>
              </a:spcBef>
            </a:pPr>
            <a:r>
              <a:rPr lang="en-US" sz="23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Todays Topic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EAF9F9-E88D-44A4-A1B6-BAA2E532B65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82788" y="4635500"/>
            <a:ext cx="10209212" cy="1676400"/>
          </a:xfrm>
        </p:spPr>
        <p:txBody>
          <a:bodyPr lIns="0" tIns="0" rIns="0" bIns="0" anchor="t">
            <a:normAutofit/>
          </a:bodyPr>
          <a:lstStyle/>
          <a:p>
            <a:pPr marL="226314" indent="-226314" defTabSz="905256">
              <a:spcBef>
                <a:spcPts val="990"/>
              </a:spcBef>
            </a:pPr>
            <a:r>
              <a:rPr lang="en-US" sz="2772" kern="1200" dirty="0">
                <a:solidFill>
                  <a:schemeClr val="tx1"/>
                </a:solidFill>
                <a:latin typeface="Intel Clear"/>
                <a:ea typeface="+mn-ea"/>
                <a:cs typeface="+mn-cs"/>
              </a:rPr>
              <a:t>WW43 2022</a:t>
            </a:r>
            <a:endParaRPr lang="en-US" sz="277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6314" indent="-226314" defTabSz="905256">
              <a:spcBef>
                <a:spcPts val="990"/>
              </a:spcBef>
            </a:pPr>
            <a:r>
              <a:rPr lang="en-US" sz="27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KLIC Team.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F2364-74DB-4C58-9B31-16D99210692A}"/>
              </a:ext>
            </a:extLst>
          </p:cNvPr>
          <p:cNvSpPr/>
          <p:nvPr/>
        </p:nvSpPr>
        <p:spPr>
          <a:xfrm>
            <a:off x="1364382" y="2239126"/>
            <a:ext cx="7903892" cy="36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2628">
              <a:spcAft>
                <a:spcPts val="600"/>
              </a:spcAft>
            </a:pP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D10DB-7739-4CEE-8E72-EC9B5365B343}"/>
              </a:ext>
            </a:extLst>
          </p:cNvPr>
          <p:cNvSpPr txBox="1"/>
          <p:nvPr/>
        </p:nvSpPr>
        <p:spPr>
          <a:xfrm>
            <a:off x="7927450" y="509555"/>
            <a:ext cx="4049286" cy="9166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2628">
              <a:spcAft>
                <a:spcPts val="600"/>
              </a:spcAft>
            </a:pPr>
            <a:r>
              <a:rPr lang="en-US" sz="534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WORKSHOP.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5105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DE0828-2376-40C5-8780-BEBDF9785E63}"/>
              </a:ext>
            </a:extLst>
          </p:cNvPr>
          <p:cNvGraphicFramePr>
            <a:graphicFrameLocks noGrp="1"/>
          </p:cNvGraphicFramePr>
          <p:nvPr/>
        </p:nvGraphicFramePr>
        <p:xfrm>
          <a:off x="649290" y="839017"/>
          <a:ext cx="8127999" cy="10795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40063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73642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8946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822795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Schematics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Install EASYEDA and create a Small project Connections.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Have a clear practice on </a:t>
                      </a:r>
                      <a:r>
                        <a:rPr lang="en-US" sz="1300" err="1"/>
                        <a:t>EasyEda</a:t>
                      </a:r>
                      <a:r>
                        <a:rPr lang="en-US" sz="1300"/>
                        <a:t> Tool to connect and design a circuit.  Split circuitry in pages for clarity.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317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BDB14C-7963-0B8D-C68D-8C3EC75C5503}"/>
              </a:ext>
            </a:extLst>
          </p:cNvPr>
          <p:cNvSpPr txBox="1"/>
          <p:nvPr/>
        </p:nvSpPr>
        <p:spPr>
          <a:xfrm>
            <a:off x="1035621" y="3262256"/>
            <a:ext cx="7836859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342891" indent="-342891" defTabSz="2438278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Schematic Capture</a:t>
            </a:r>
            <a:endParaRPr lang="en-US"/>
          </a:p>
          <a:p>
            <a:pPr marL="342891" indent="-342891" defTabSz="2438278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Circuit simulator</a:t>
            </a:r>
          </a:p>
          <a:p>
            <a:pPr marL="342891" indent="-342891" defTabSz="2438278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Online PCB design</a:t>
            </a:r>
          </a:p>
          <a:p>
            <a:pPr marL="342891" indent="-342891" defTabSz="2438278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Schematics and PCB file import</a:t>
            </a:r>
          </a:p>
          <a:p>
            <a:pPr marL="342891" indent="-342891" defTabSz="2438278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Collaborative environment</a:t>
            </a:r>
          </a:p>
          <a:p>
            <a:pPr marL="342891" indent="-342891" defTabSz="2438278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Open-source Hardware</a:t>
            </a:r>
          </a:p>
          <a:p>
            <a:pPr marL="342891" indent="-342891" defTabSz="2438278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Schematics and PCB sharing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189F263-65C7-DA06-A116-B7CCB315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729" y="1986428"/>
            <a:ext cx="5371321" cy="1213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25A5A-EF31-EAF5-A242-45E83107E17F}"/>
              </a:ext>
            </a:extLst>
          </p:cNvPr>
          <p:cNvSpPr txBox="1"/>
          <p:nvPr/>
        </p:nvSpPr>
        <p:spPr>
          <a:xfrm>
            <a:off x="1425272" y="2405720"/>
            <a:ext cx="3385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https://easyeda.com/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3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DE0828-2376-40C5-8780-BEBDF9785E63}"/>
              </a:ext>
            </a:extLst>
          </p:cNvPr>
          <p:cNvGraphicFramePr>
            <a:graphicFrameLocks noGrp="1"/>
          </p:cNvGraphicFramePr>
          <p:nvPr/>
        </p:nvGraphicFramePr>
        <p:xfrm>
          <a:off x="649290" y="839017"/>
          <a:ext cx="8127999" cy="10795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840063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73642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8946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822795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Schematics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Install EASYEDA and create a Small project Connections.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Have a clear practice on </a:t>
                      </a:r>
                      <a:r>
                        <a:rPr lang="en-US" sz="1300" err="1"/>
                        <a:t>EasyEda</a:t>
                      </a:r>
                      <a:r>
                        <a:rPr lang="en-US" sz="1300"/>
                        <a:t> Tool to connect and design a circuit.  Split circuitry in pages for clarity.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31725"/>
                  </a:ext>
                </a:extLst>
              </a:tr>
            </a:tbl>
          </a:graphicData>
        </a:graphic>
      </p:graphicFrame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641542-E55D-D251-D633-8ACAF49D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20" y="2419499"/>
            <a:ext cx="2743200" cy="29987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E55CAC-CA87-E193-4318-6D7D237E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747" y="2211035"/>
            <a:ext cx="2743200" cy="35400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4B9F6D-0111-BCCD-5207-D6FB716A9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851" y="2140099"/>
            <a:ext cx="4640423" cy="37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7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EBD2A7-3044-9681-8E10-C43CF2CB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80" y="2132805"/>
            <a:ext cx="2743200" cy="18925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43DD37-50F1-4645-63B2-3B68A6AD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99" y="2135986"/>
            <a:ext cx="3925077" cy="2586031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B6594C-87D4-6F2C-CA68-0F22AA60D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543" y="2074090"/>
            <a:ext cx="2743200" cy="1263575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9068BF-5F49-2802-5E0F-88EA9D67A021}"/>
              </a:ext>
            </a:extLst>
          </p:cNvPr>
          <p:cNvSpPr/>
          <p:nvPr/>
        </p:nvSpPr>
        <p:spPr>
          <a:xfrm>
            <a:off x="8336903" y="2718833"/>
            <a:ext cx="1240971" cy="658336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D63028-C7CA-15E1-2F32-F6F853397F2A}"/>
              </a:ext>
            </a:extLst>
          </p:cNvPr>
          <p:cNvSpPr/>
          <p:nvPr/>
        </p:nvSpPr>
        <p:spPr>
          <a:xfrm>
            <a:off x="8002555" y="1978995"/>
            <a:ext cx="401216" cy="629563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8B5C93-B327-3769-182B-1880DA5A0A7A}"/>
              </a:ext>
            </a:extLst>
          </p:cNvPr>
          <p:cNvSpPr/>
          <p:nvPr/>
        </p:nvSpPr>
        <p:spPr>
          <a:xfrm>
            <a:off x="911289" y="2398872"/>
            <a:ext cx="408992" cy="629563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46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7A2D881-A3CC-D3A5-CA60-CAA71CA5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45" y="666526"/>
            <a:ext cx="9358831" cy="5741337"/>
          </a:xfrm>
          <a:prstGeom prst="rect">
            <a:avLst/>
          </a:prstGeom>
          <a:ln>
            <a:solidFill>
              <a:srgbClr val="2872C5"/>
            </a:solidFill>
          </a:ln>
        </p:spPr>
      </p:pic>
    </p:spTree>
    <p:extLst>
      <p:ext uri="{BB962C8B-B14F-4D97-AF65-F5344CB8AC3E}">
        <p14:creationId xmlns:p14="http://schemas.microsoft.com/office/powerpoint/2010/main" val="159948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C6443E1-F831-EF7D-E6D4-2B7B2839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3" y="936171"/>
            <a:ext cx="2262340" cy="5397191"/>
          </a:xfrm>
          <a:prstGeom prst="rect">
            <a:avLst/>
          </a:prstGeom>
          <a:ln>
            <a:solidFill>
              <a:srgbClr val="004A86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6A0A88-4294-F9D7-77E9-F30859BDC758}"/>
              </a:ext>
            </a:extLst>
          </p:cNvPr>
          <p:cNvSpPr/>
          <p:nvPr/>
        </p:nvSpPr>
        <p:spPr>
          <a:xfrm>
            <a:off x="794657" y="1745729"/>
            <a:ext cx="401216" cy="629563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80B4B-A0AD-F642-F280-1D7E460380F1}"/>
              </a:ext>
            </a:extLst>
          </p:cNvPr>
          <p:cNvGrpSpPr/>
          <p:nvPr/>
        </p:nvGrpSpPr>
        <p:grpSpPr>
          <a:xfrm>
            <a:off x="3228394" y="1185793"/>
            <a:ext cx="8554615" cy="4688576"/>
            <a:chOff x="3228392" y="1185793"/>
            <a:chExt cx="8554615" cy="4688576"/>
          </a:xfrm>
        </p:grpSpPr>
        <p:pic>
          <p:nvPicPr>
            <p:cNvPr id="14" name="Picture 1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8C6D8B3-7EDD-3CB8-B5FE-2DF804902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829" y="1185793"/>
              <a:ext cx="8528178" cy="4688576"/>
            </a:xfrm>
            <a:prstGeom prst="rect">
              <a:avLst/>
            </a:prstGeom>
            <a:ln>
              <a:solidFill>
                <a:srgbClr val="2872C5"/>
              </a:solidFill>
            </a:ln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3F51BE6-C75A-1B9A-6738-23432A5E4EAC}"/>
                </a:ext>
              </a:extLst>
            </p:cNvPr>
            <p:cNvSpPr/>
            <p:nvPr/>
          </p:nvSpPr>
          <p:spPr>
            <a:xfrm>
              <a:off x="3228392" y="2398871"/>
              <a:ext cx="401216" cy="629563"/>
            </a:xfrm>
            <a:prstGeom prst="round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479" hangingPunct="0"/>
              <a:endParaRPr lang="en-US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4B2A890-7771-6CA5-60CC-3CAA11F46B17}"/>
                </a:ext>
              </a:extLst>
            </p:cNvPr>
            <p:cNvSpPr/>
            <p:nvPr/>
          </p:nvSpPr>
          <p:spPr>
            <a:xfrm>
              <a:off x="5755432" y="3453617"/>
              <a:ext cx="5781870" cy="658336"/>
            </a:xfrm>
            <a:prstGeom prst="round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479" hangingPunct="0"/>
              <a:endParaRPr lang="en-US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76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E8BF94D5-7154-96DA-2228-76BCC290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9" y="792540"/>
            <a:ext cx="10865004" cy="5375139"/>
          </a:xfrm>
          <a:prstGeom prst="rect">
            <a:avLst/>
          </a:prstGeom>
          <a:ln>
            <a:solidFill>
              <a:srgbClr val="2872C5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A5908A-0224-8F94-5A1A-5CF2F3A9F651}"/>
              </a:ext>
            </a:extLst>
          </p:cNvPr>
          <p:cNvSpPr/>
          <p:nvPr/>
        </p:nvSpPr>
        <p:spPr>
          <a:xfrm>
            <a:off x="8609046" y="2652741"/>
            <a:ext cx="3192623" cy="658336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020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F8BB805-0302-20A9-2A90-18B6701A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61" y="827425"/>
            <a:ext cx="10052179" cy="5646356"/>
          </a:xfrm>
          <a:prstGeom prst="rect">
            <a:avLst/>
          </a:prstGeom>
          <a:ln>
            <a:solidFill>
              <a:srgbClr val="2872C5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F7B7C5-7925-5201-57C1-FF487361B6FF}"/>
              </a:ext>
            </a:extLst>
          </p:cNvPr>
          <p:cNvSpPr/>
          <p:nvPr/>
        </p:nvSpPr>
        <p:spPr>
          <a:xfrm>
            <a:off x="1758820" y="1793546"/>
            <a:ext cx="2096277" cy="658336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206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BA67F93-5184-0918-B4A7-9F6FC0D2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93" y="744384"/>
            <a:ext cx="6428791" cy="6030153"/>
          </a:xfrm>
          <a:prstGeom prst="rect">
            <a:avLst/>
          </a:prstGeom>
          <a:ln>
            <a:solidFill>
              <a:srgbClr val="2872C5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F7B7C5-7925-5201-57C1-FF487361B6FF}"/>
              </a:ext>
            </a:extLst>
          </p:cNvPr>
          <p:cNvSpPr/>
          <p:nvPr/>
        </p:nvSpPr>
        <p:spPr>
          <a:xfrm>
            <a:off x="3897086" y="3282557"/>
            <a:ext cx="1544217" cy="658336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038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F686A5-21F5-1BEB-E352-57D3F05B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3" y="883723"/>
            <a:ext cx="9243527" cy="5634840"/>
          </a:xfrm>
          <a:prstGeom prst="rect">
            <a:avLst/>
          </a:prstGeom>
          <a:ln>
            <a:solidFill>
              <a:srgbClr val="2872C5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63D345-CF97-94C4-D99A-89068CAD349B}"/>
              </a:ext>
            </a:extLst>
          </p:cNvPr>
          <p:cNvSpPr/>
          <p:nvPr/>
        </p:nvSpPr>
        <p:spPr>
          <a:xfrm>
            <a:off x="1859901" y="1863526"/>
            <a:ext cx="2142931" cy="658336"/>
          </a:xfrm>
          <a:prstGeom prst="round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56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C8EAB3-FE36-4FAB-95EF-BA2D572A232A}"/>
              </a:ext>
            </a:extLst>
          </p:cNvPr>
          <p:cNvGraphicFramePr>
            <a:graphicFrameLocks noGrp="1"/>
          </p:cNvGraphicFramePr>
          <p:nvPr/>
        </p:nvGraphicFramePr>
        <p:xfrm>
          <a:off x="592139" y="1038808"/>
          <a:ext cx="8128000" cy="870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92600">
                  <a:extLst>
                    <a:ext uri="{9D8B030D-6E8A-4147-A177-3AD203B41FA5}">
                      <a16:colId xmlns:a16="http://schemas.microsoft.com/office/drawing/2014/main" val="348856432"/>
                    </a:ext>
                  </a:extLst>
                </a:gridCol>
                <a:gridCol w="2726067">
                  <a:extLst>
                    <a:ext uri="{9D8B030D-6E8A-4147-A177-3AD203B41FA5}">
                      <a16:colId xmlns:a16="http://schemas.microsoft.com/office/drawing/2014/main" val="31331483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69920920"/>
                    </a:ext>
                  </a:extLst>
                </a:gridCol>
              </a:tblGrid>
              <a:tr h="3677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621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CAD Lay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a quick Connection in CAD, understand the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how to create a board since scratch, define stack up.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40909"/>
                  </a:ext>
                </a:extLst>
              </a:tr>
            </a:tbl>
          </a:graphicData>
        </a:graphic>
      </p:graphicFrame>
      <p:pic>
        <p:nvPicPr>
          <p:cNvPr id="4" name="Picture 2" descr="China PCB Board Manufacturer-Custom Circuit Boards -PCB-PWB">
            <a:extLst>
              <a:ext uri="{FF2B5EF4-FFF2-40B4-BE49-F238E27FC236}">
                <a16:creationId xmlns:a16="http://schemas.microsoft.com/office/drawing/2014/main" id="{2CF8E4FE-80A1-4CBB-9326-71A78444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74" y="2212296"/>
            <a:ext cx="2444500" cy="3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750DFCA-F8EC-49D0-AA39-02AF0402E61D}"/>
              </a:ext>
            </a:extLst>
          </p:cNvPr>
          <p:cNvSpPr/>
          <p:nvPr/>
        </p:nvSpPr>
        <p:spPr>
          <a:xfrm>
            <a:off x="2532682" y="2286668"/>
            <a:ext cx="2763735" cy="480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Mechanical(Size shape, drill, Mounting holes)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C8A6EA-49C3-4422-9DF1-31EAC3ECC119}"/>
              </a:ext>
            </a:extLst>
          </p:cNvPr>
          <p:cNvSpPr/>
          <p:nvPr/>
        </p:nvSpPr>
        <p:spPr>
          <a:xfrm>
            <a:off x="2532682" y="285570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Testing(vias, pins, </a:t>
            </a:r>
            <a:r>
              <a:rPr lang="en-US" sz="1000" err="1"/>
              <a:t>etc</a:t>
            </a:r>
            <a:r>
              <a:rPr lang="en-US" sz="100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4B678-F7A5-42BC-9BD8-2FFD282D5E23}"/>
              </a:ext>
            </a:extLst>
          </p:cNvPr>
          <p:cNvSpPr/>
          <p:nvPr/>
        </p:nvSpPr>
        <p:spPr>
          <a:xfrm>
            <a:off x="2532682" y="335447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Manufacture(min geometries  and spacing)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740156-9B3A-4A65-B243-C2558089C8E3}"/>
              </a:ext>
            </a:extLst>
          </p:cNvPr>
          <p:cNvSpPr/>
          <p:nvPr/>
        </p:nvSpPr>
        <p:spPr>
          <a:xfrm>
            <a:off x="2532684" y="3840492"/>
            <a:ext cx="2755549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Electrical(Stack up geometries, power)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B439B5-0B4F-4CAA-BF3F-3B0335E093F7}"/>
              </a:ext>
            </a:extLst>
          </p:cNvPr>
          <p:cNvSpPr/>
          <p:nvPr/>
        </p:nvSpPr>
        <p:spPr>
          <a:xfrm>
            <a:off x="2532682" y="4326514"/>
            <a:ext cx="2763735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000"/>
              <a:t>Libraries(components footprints)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80BC4E-7549-45B5-AECE-00AFFB50A796}"/>
              </a:ext>
            </a:extLst>
          </p:cNvPr>
          <p:cNvSpPr/>
          <p:nvPr/>
        </p:nvSpPr>
        <p:spPr>
          <a:xfrm>
            <a:off x="7765473" y="3446791"/>
            <a:ext cx="2314883" cy="776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Gerber or ODB++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4CB9B9-8800-4913-B9CC-280E681ACC0C}"/>
              </a:ext>
            </a:extLst>
          </p:cNvPr>
          <p:cNvSpPr/>
          <p:nvPr/>
        </p:nvSpPr>
        <p:spPr>
          <a:xfrm>
            <a:off x="2532682" y="4758115"/>
            <a:ext cx="2755551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234624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1F2D40-C5F2-4263-8077-A0CA868B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02825"/>
            <a:ext cx="11010901" cy="653619"/>
          </a:xfrm>
        </p:spPr>
        <p:txBody>
          <a:bodyPr/>
          <a:lstStyle/>
          <a:p>
            <a:r>
              <a:rPr lang="en-US"/>
              <a:t>Klic Workshop Content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71AE1FA-8CD4-44FE-8702-522443CEE5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0388" y="1178358"/>
            <a:ext cx="11022013" cy="438151"/>
          </a:xfrm>
        </p:spPr>
        <p:txBody>
          <a:bodyPr/>
          <a:lstStyle/>
          <a:p>
            <a:r>
              <a:rPr lang="en-US"/>
              <a:t>From an Idea to a Physical Project Solution:</a:t>
            </a:r>
          </a:p>
          <a:p>
            <a:r>
              <a:rPr lang="en-US"/>
              <a:t>	Not under industrial standards but very professional.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83DFC-37F6-4C13-B6E1-D76675BB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" y="2835422"/>
            <a:ext cx="4360803" cy="2704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E42C4-07C3-4908-8C49-AED8951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210" y="3664751"/>
            <a:ext cx="2883599" cy="2300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1EB1C9-F733-482E-B209-1C23FBE055D1}"/>
              </a:ext>
            </a:extLst>
          </p:cNvPr>
          <p:cNvSpPr/>
          <p:nvPr/>
        </p:nvSpPr>
        <p:spPr>
          <a:xfrm>
            <a:off x="3664878" y="2647459"/>
            <a:ext cx="510626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Processes and Learnings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954DB3-E011-4152-8E0B-C9EF2F3A3FFE}"/>
              </a:ext>
            </a:extLst>
          </p:cNvPr>
          <p:cNvSpPr/>
          <p:nvPr/>
        </p:nvSpPr>
        <p:spPr>
          <a:xfrm>
            <a:off x="8755821" y="2585693"/>
            <a:ext cx="18535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Product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F26566-664B-4B33-A9B8-0FB5FACD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449" y="3376283"/>
            <a:ext cx="294363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2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</a:t>
            </a:r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 Content:</a:t>
            </a:r>
            <a:endParaRPr lang="en-US"/>
          </a:p>
        </p:txBody>
      </p:sp>
      <p:pic>
        <p:nvPicPr>
          <p:cNvPr id="4" name="Picture 2" descr="China PCB Board Manufacturer-Custom Circuit Boards -PCB-PWB">
            <a:extLst>
              <a:ext uri="{FF2B5EF4-FFF2-40B4-BE49-F238E27FC236}">
                <a16:creationId xmlns:a16="http://schemas.microsoft.com/office/drawing/2014/main" id="{2CF8E4FE-80A1-4CBB-9326-71A78444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74" y="2212296"/>
            <a:ext cx="2444500" cy="3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750DFCA-F8EC-49D0-AA39-02AF0402E61D}"/>
              </a:ext>
            </a:extLst>
          </p:cNvPr>
          <p:cNvSpPr/>
          <p:nvPr/>
        </p:nvSpPr>
        <p:spPr>
          <a:xfrm>
            <a:off x="2532682" y="2286668"/>
            <a:ext cx="2763735" cy="480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Mechanical(Size shape, drill, Mounting holes)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C8A6EA-49C3-4422-9DF1-31EAC3ECC119}"/>
              </a:ext>
            </a:extLst>
          </p:cNvPr>
          <p:cNvSpPr/>
          <p:nvPr/>
        </p:nvSpPr>
        <p:spPr>
          <a:xfrm>
            <a:off x="2532682" y="285570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Testing(vias, pins, </a:t>
            </a:r>
            <a:r>
              <a:rPr lang="en-US" sz="1000" err="1"/>
              <a:t>etc</a:t>
            </a:r>
            <a:r>
              <a:rPr lang="en-US" sz="100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4B678-F7A5-42BC-9BD8-2FFD282D5E23}"/>
              </a:ext>
            </a:extLst>
          </p:cNvPr>
          <p:cNvSpPr/>
          <p:nvPr/>
        </p:nvSpPr>
        <p:spPr>
          <a:xfrm>
            <a:off x="2532682" y="335447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Manufacture(min geometries  and spacing)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740156-9B3A-4A65-B243-C2558089C8E3}"/>
              </a:ext>
            </a:extLst>
          </p:cNvPr>
          <p:cNvSpPr/>
          <p:nvPr/>
        </p:nvSpPr>
        <p:spPr>
          <a:xfrm>
            <a:off x="2532684" y="3840492"/>
            <a:ext cx="2755549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Electrical(Stack up geometries, power)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B439B5-0B4F-4CAA-BF3F-3B0335E093F7}"/>
              </a:ext>
            </a:extLst>
          </p:cNvPr>
          <p:cNvSpPr/>
          <p:nvPr/>
        </p:nvSpPr>
        <p:spPr>
          <a:xfrm>
            <a:off x="2532682" y="4326514"/>
            <a:ext cx="2763735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000"/>
              <a:t>Libraries(components footprints)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80BC4E-7549-45B5-AECE-00AFFB50A796}"/>
              </a:ext>
            </a:extLst>
          </p:cNvPr>
          <p:cNvSpPr/>
          <p:nvPr/>
        </p:nvSpPr>
        <p:spPr>
          <a:xfrm>
            <a:off x="7765473" y="3446791"/>
            <a:ext cx="2314883" cy="776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Gerber or ODB++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4CB9B9-8800-4913-B9CC-280E681ACC0C}"/>
              </a:ext>
            </a:extLst>
          </p:cNvPr>
          <p:cNvSpPr/>
          <p:nvPr/>
        </p:nvSpPr>
        <p:spPr>
          <a:xfrm>
            <a:off x="2532682" y="4758115"/>
            <a:ext cx="2755551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Schematic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D1C95D48-7B72-4F64-A028-E6D72A74E899}"/>
              </a:ext>
            </a:extLst>
          </p:cNvPr>
          <p:cNvSpPr/>
          <p:nvPr/>
        </p:nvSpPr>
        <p:spPr>
          <a:xfrm>
            <a:off x="2111645" y="1527711"/>
            <a:ext cx="2961315" cy="914400"/>
          </a:xfrm>
          <a:prstGeom prst="down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For new design, after the placement define the outline</a:t>
            </a:r>
          </a:p>
        </p:txBody>
      </p:sp>
      <p:pic>
        <p:nvPicPr>
          <p:cNvPr id="13" name="Picture 2" descr="PCB Design: How to Balance Functionality in the Context of Mechanical  Constraints - Fictiv">
            <a:extLst>
              <a:ext uri="{FF2B5EF4-FFF2-40B4-BE49-F238E27FC236}">
                <a16:creationId xmlns:a16="http://schemas.microsoft.com/office/drawing/2014/main" id="{7597A6BE-B374-4D5D-B07B-F999C907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025" y="1527711"/>
            <a:ext cx="3191815" cy="199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5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</a:t>
            </a:r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 Content:</a:t>
            </a:r>
            <a:endParaRPr lang="en-US"/>
          </a:p>
        </p:txBody>
      </p:sp>
      <p:pic>
        <p:nvPicPr>
          <p:cNvPr id="4" name="Picture 2" descr="China PCB Board Manufacturer-Custom Circuit Boards -PCB-PWB">
            <a:extLst>
              <a:ext uri="{FF2B5EF4-FFF2-40B4-BE49-F238E27FC236}">
                <a16:creationId xmlns:a16="http://schemas.microsoft.com/office/drawing/2014/main" id="{2CF8E4FE-80A1-4CBB-9326-71A78444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74" y="2212296"/>
            <a:ext cx="2444500" cy="3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750DFCA-F8EC-49D0-AA39-02AF0402E61D}"/>
              </a:ext>
            </a:extLst>
          </p:cNvPr>
          <p:cNvSpPr/>
          <p:nvPr/>
        </p:nvSpPr>
        <p:spPr>
          <a:xfrm>
            <a:off x="2532682" y="2286668"/>
            <a:ext cx="2763735" cy="480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Mechanical(Size shape, drill, Mounting holes)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C8A6EA-49C3-4422-9DF1-31EAC3ECC119}"/>
              </a:ext>
            </a:extLst>
          </p:cNvPr>
          <p:cNvSpPr/>
          <p:nvPr/>
        </p:nvSpPr>
        <p:spPr>
          <a:xfrm>
            <a:off x="2532682" y="285570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Testing(vias, pins, </a:t>
            </a:r>
            <a:r>
              <a:rPr lang="en-US" sz="1000" err="1"/>
              <a:t>etc</a:t>
            </a:r>
            <a:r>
              <a:rPr lang="en-US" sz="100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4B678-F7A5-42BC-9BD8-2FFD282D5E23}"/>
              </a:ext>
            </a:extLst>
          </p:cNvPr>
          <p:cNvSpPr/>
          <p:nvPr/>
        </p:nvSpPr>
        <p:spPr>
          <a:xfrm>
            <a:off x="2532682" y="335447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Manufacture(min geometries  and spacing)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740156-9B3A-4A65-B243-C2558089C8E3}"/>
              </a:ext>
            </a:extLst>
          </p:cNvPr>
          <p:cNvSpPr/>
          <p:nvPr/>
        </p:nvSpPr>
        <p:spPr>
          <a:xfrm>
            <a:off x="2532684" y="3840492"/>
            <a:ext cx="2755549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Electrical(Stack up geometries, power)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B439B5-0B4F-4CAA-BF3F-3B0335E093F7}"/>
              </a:ext>
            </a:extLst>
          </p:cNvPr>
          <p:cNvSpPr/>
          <p:nvPr/>
        </p:nvSpPr>
        <p:spPr>
          <a:xfrm>
            <a:off x="2532682" y="4326514"/>
            <a:ext cx="2763735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000"/>
              <a:t>Libraries(components footprints)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80BC4E-7549-45B5-AECE-00AFFB50A796}"/>
              </a:ext>
            </a:extLst>
          </p:cNvPr>
          <p:cNvSpPr/>
          <p:nvPr/>
        </p:nvSpPr>
        <p:spPr>
          <a:xfrm>
            <a:off x="7765473" y="3446791"/>
            <a:ext cx="2314883" cy="776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Gerber or ODB++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4CB9B9-8800-4913-B9CC-280E681ACC0C}"/>
              </a:ext>
            </a:extLst>
          </p:cNvPr>
          <p:cNvSpPr/>
          <p:nvPr/>
        </p:nvSpPr>
        <p:spPr>
          <a:xfrm>
            <a:off x="2532682" y="4758115"/>
            <a:ext cx="2755551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Schematic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D1C95D48-7B72-4F64-A028-E6D72A74E899}"/>
              </a:ext>
            </a:extLst>
          </p:cNvPr>
          <p:cNvSpPr/>
          <p:nvPr/>
        </p:nvSpPr>
        <p:spPr>
          <a:xfrm>
            <a:off x="2161409" y="2069688"/>
            <a:ext cx="2961315" cy="914400"/>
          </a:xfrm>
          <a:prstGeom prst="down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1"/>
              <a:t>Add or </a:t>
            </a:r>
            <a:r>
              <a:rPr lang="en-US" sz="1051" err="1"/>
              <a:t>definetest</a:t>
            </a:r>
            <a:r>
              <a:rPr lang="en-US" sz="1051"/>
              <a:t> points, could be connector or vias. </a:t>
            </a:r>
          </a:p>
        </p:txBody>
      </p:sp>
    </p:spTree>
    <p:extLst>
      <p:ext uri="{BB962C8B-B14F-4D97-AF65-F5344CB8AC3E}">
        <p14:creationId xmlns:p14="http://schemas.microsoft.com/office/powerpoint/2010/main" val="21947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</a:t>
            </a:r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 Content:</a:t>
            </a:r>
            <a:endParaRPr lang="en-US"/>
          </a:p>
        </p:txBody>
      </p:sp>
      <p:pic>
        <p:nvPicPr>
          <p:cNvPr id="4" name="Picture 2" descr="China PCB Board Manufacturer-Custom Circuit Boards -PCB-PWB">
            <a:extLst>
              <a:ext uri="{FF2B5EF4-FFF2-40B4-BE49-F238E27FC236}">
                <a16:creationId xmlns:a16="http://schemas.microsoft.com/office/drawing/2014/main" id="{2CF8E4FE-80A1-4CBB-9326-71A78444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74" y="2212296"/>
            <a:ext cx="2444500" cy="3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750DFCA-F8EC-49D0-AA39-02AF0402E61D}"/>
              </a:ext>
            </a:extLst>
          </p:cNvPr>
          <p:cNvSpPr/>
          <p:nvPr/>
        </p:nvSpPr>
        <p:spPr>
          <a:xfrm>
            <a:off x="2532682" y="2286668"/>
            <a:ext cx="2763735" cy="480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Mechanical(Size shape, drill, Mounting holes)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C8A6EA-49C3-4422-9DF1-31EAC3ECC119}"/>
              </a:ext>
            </a:extLst>
          </p:cNvPr>
          <p:cNvSpPr/>
          <p:nvPr/>
        </p:nvSpPr>
        <p:spPr>
          <a:xfrm>
            <a:off x="2532682" y="285570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Testing(vias, pins, </a:t>
            </a:r>
            <a:r>
              <a:rPr lang="en-US" sz="1000" err="1"/>
              <a:t>etc</a:t>
            </a:r>
            <a:r>
              <a:rPr lang="en-US" sz="100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4B678-F7A5-42BC-9BD8-2FFD282D5E23}"/>
              </a:ext>
            </a:extLst>
          </p:cNvPr>
          <p:cNvSpPr/>
          <p:nvPr/>
        </p:nvSpPr>
        <p:spPr>
          <a:xfrm>
            <a:off x="2532682" y="335447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Manufacture(min geometries  and spacing)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740156-9B3A-4A65-B243-C2558089C8E3}"/>
              </a:ext>
            </a:extLst>
          </p:cNvPr>
          <p:cNvSpPr/>
          <p:nvPr/>
        </p:nvSpPr>
        <p:spPr>
          <a:xfrm>
            <a:off x="2532684" y="3840492"/>
            <a:ext cx="2755549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Electrical(Stack up geometries, power)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B439B5-0B4F-4CAA-BF3F-3B0335E093F7}"/>
              </a:ext>
            </a:extLst>
          </p:cNvPr>
          <p:cNvSpPr/>
          <p:nvPr/>
        </p:nvSpPr>
        <p:spPr>
          <a:xfrm>
            <a:off x="2532682" y="4326514"/>
            <a:ext cx="2763735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000"/>
              <a:t>Libraries(components footprints)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80BC4E-7549-45B5-AECE-00AFFB50A796}"/>
              </a:ext>
            </a:extLst>
          </p:cNvPr>
          <p:cNvSpPr/>
          <p:nvPr/>
        </p:nvSpPr>
        <p:spPr>
          <a:xfrm>
            <a:off x="7765473" y="3446791"/>
            <a:ext cx="2314883" cy="776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Gerber or ODB++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4CB9B9-8800-4913-B9CC-280E681ACC0C}"/>
              </a:ext>
            </a:extLst>
          </p:cNvPr>
          <p:cNvSpPr/>
          <p:nvPr/>
        </p:nvSpPr>
        <p:spPr>
          <a:xfrm>
            <a:off x="2532682" y="4758115"/>
            <a:ext cx="2755551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Schematic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D1C95D48-7B72-4F64-A028-E6D72A74E899}"/>
              </a:ext>
            </a:extLst>
          </p:cNvPr>
          <p:cNvSpPr/>
          <p:nvPr/>
        </p:nvSpPr>
        <p:spPr>
          <a:xfrm>
            <a:off x="2161409" y="2554879"/>
            <a:ext cx="2961315" cy="914400"/>
          </a:xfrm>
          <a:prstGeom prst="down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For default use trace width &gt; 5 and spacing &gt; 10 mils to be safe.</a:t>
            </a:r>
          </a:p>
        </p:txBody>
      </p:sp>
    </p:spTree>
    <p:extLst>
      <p:ext uri="{BB962C8B-B14F-4D97-AF65-F5344CB8AC3E}">
        <p14:creationId xmlns:p14="http://schemas.microsoft.com/office/powerpoint/2010/main" val="303015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2-layer-stack">
            <a:extLst>
              <a:ext uri="{FF2B5EF4-FFF2-40B4-BE49-F238E27FC236}">
                <a16:creationId xmlns:a16="http://schemas.microsoft.com/office/drawing/2014/main" id="{6C8845FD-2699-4304-B2F6-231E8A48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93" y="522834"/>
            <a:ext cx="4337475" cy="32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48" y="252532"/>
            <a:ext cx="9978117" cy="619123"/>
          </a:xfrm>
        </p:spPr>
        <p:txBody>
          <a:bodyPr/>
          <a:lstStyle/>
          <a:p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</a:t>
            </a:r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 Content:</a:t>
            </a:r>
            <a:endParaRPr lang="en-US"/>
          </a:p>
        </p:txBody>
      </p:sp>
      <p:pic>
        <p:nvPicPr>
          <p:cNvPr id="4" name="Picture 2" descr="China PCB Board Manufacturer-Custom Circuit Boards -PCB-PWB">
            <a:extLst>
              <a:ext uri="{FF2B5EF4-FFF2-40B4-BE49-F238E27FC236}">
                <a16:creationId xmlns:a16="http://schemas.microsoft.com/office/drawing/2014/main" id="{2CF8E4FE-80A1-4CBB-9326-71A78444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74" y="2212296"/>
            <a:ext cx="2444500" cy="3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750DFCA-F8EC-49D0-AA39-02AF0402E61D}"/>
              </a:ext>
            </a:extLst>
          </p:cNvPr>
          <p:cNvSpPr/>
          <p:nvPr/>
        </p:nvSpPr>
        <p:spPr>
          <a:xfrm>
            <a:off x="2532682" y="2286668"/>
            <a:ext cx="2763735" cy="480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Mechanical(Size shape, drill, Mounting holes)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C8A6EA-49C3-4422-9DF1-31EAC3ECC119}"/>
              </a:ext>
            </a:extLst>
          </p:cNvPr>
          <p:cNvSpPr/>
          <p:nvPr/>
        </p:nvSpPr>
        <p:spPr>
          <a:xfrm>
            <a:off x="2532682" y="285570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Testing(vias, pins, </a:t>
            </a:r>
            <a:r>
              <a:rPr lang="en-US" sz="1000" err="1"/>
              <a:t>etc</a:t>
            </a:r>
            <a:r>
              <a:rPr lang="en-US" sz="100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4B678-F7A5-42BC-9BD8-2FFD282D5E23}"/>
              </a:ext>
            </a:extLst>
          </p:cNvPr>
          <p:cNvSpPr/>
          <p:nvPr/>
        </p:nvSpPr>
        <p:spPr>
          <a:xfrm>
            <a:off x="2532682" y="335447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Manufacture(min geometries  and spacing)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740156-9B3A-4A65-B243-C2558089C8E3}"/>
              </a:ext>
            </a:extLst>
          </p:cNvPr>
          <p:cNvSpPr/>
          <p:nvPr/>
        </p:nvSpPr>
        <p:spPr>
          <a:xfrm>
            <a:off x="2532684" y="3840492"/>
            <a:ext cx="2755549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Electrical(Stack up geometries, power)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B439B5-0B4F-4CAA-BF3F-3B0335E093F7}"/>
              </a:ext>
            </a:extLst>
          </p:cNvPr>
          <p:cNvSpPr/>
          <p:nvPr/>
        </p:nvSpPr>
        <p:spPr>
          <a:xfrm>
            <a:off x="2532682" y="4326514"/>
            <a:ext cx="2763735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000"/>
              <a:t>Libraries(components footprints)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80BC4E-7549-45B5-AECE-00AFFB50A796}"/>
              </a:ext>
            </a:extLst>
          </p:cNvPr>
          <p:cNvSpPr/>
          <p:nvPr/>
        </p:nvSpPr>
        <p:spPr>
          <a:xfrm>
            <a:off x="7765473" y="3446791"/>
            <a:ext cx="2314883" cy="776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Gerber or ODB++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4CB9B9-8800-4913-B9CC-280E681ACC0C}"/>
              </a:ext>
            </a:extLst>
          </p:cNvPr>
          <p:cNvSpPr/>
          <p:nvPr/>
        </p:nvSpPr>
        <p:spPr>
          <a:xfrm>
            <a:off x="2532682" y="4758115"/>
            <a:ext cx="2755551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Schematic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D1C95D48-7B72-4F64-A028-E6D72A74E899}"/>
              </a:ext>
            </a:extLst>
          </p:cNvPr>
          <p:cNvSpPr/>
          <p:nvPr/>
        </p:nvSpPr>
        <p:spPr>
          <a:xfrm>
            <a:off x="2161409" y="3033843"/>
            <a:ext cx="2961315" cy="914400"/>
          </a:xfrm>
          <a:prstGeom prst="down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By default, use 2 layers, 50 Ohm for SE and 85 Ohm for diff </a:t>
            </a:r>
          </a:p>
        </p:txBody>
      </p:sp>
    </p:spTree>
    <p:extLst>
      <p:ext uri="{BB962C8B-B14F-4D97-AF65-F5344CB8AC3E}">
        <p14:creationId xmlns:p14="http://schemas.microsoft.com/office/powerpoint/2010/main" val="28254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48" y="252532"/>
            <a:ext cx="9978117" cy="619123"/>
          </a:xfrm>
        </p:spPr>
        <p:txBody>
          <a:bodyPr/>
          <a:lstStyle/>
          <a:p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</a:t>
            </a:r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 Content:</a:t>
            </a:r>
            <a:endParaRPr lang="en-US"/>
          </a:p>
        </p:txBody>
      </p:sp>
      <p:pic>
        <p:nvPicPr>
          <p:cNvPr id="4" name="Picture 2" descr="China PCB Board Manufacturer-Custom Circuit Boards -PCB-PWB">
            <a:extLst>
              <a:ext uri="{FF2B5EF4-FFF2-40B4-BE49-F238E27FC236}">
                <a16:creationId xmlns:a16="http://schemas.microsoft.com/office/drawing/2014/main" id="{2CF8E4FE-80A1-4CBB-9326-71A78444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74" y="2212296"/>
            <a:ext cx="2444500" cy="3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750DFCA-F8EC-49D0-AA39-02AF0402E61D}"/>
              </a:ext>
            </a:extLst>
          </p:cNvPr>
          <p:cNvSpPr/>
          <p:nvPr/>
        </p:nvSpPr>
        <p:spPr>
          <a:xfrm>
            <a:off x="2532682" y="2286668"/>
            <a:ext cx="2763735" cy="480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Mechanical(Size shape, drill, Mounting holes)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C8A6EA-49C3-4422-9DF1-31EAC3ECC119}"/>
              </a:ext>
            </a:extLst>
          </p:cNvPr>
          <p:cNvSpPr/>
          <p:nvPr/>
        </p:nvSpPr>
        <p:spPr>
          <a:xfrm>
            <a:off x="2532682" y="285570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Testing(vias, pins, </a:t>
            </a:r>
            <a:r>
              <a:rPr lang="en-US" sz="1000" err="1"/>
              <a:t>etc</a:t>
            </a:r>
            <a:r>
              <a:rPr lang="en-US" sz="100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4B678-F7A5-42BC-9BD8-2FFD282D5E23}"/>
              </a:ext>
            </a:extLst>
          </p:cNvPr>
          <p:cNvSpPr/>
          <p:nvPr/>
        </p:nvSpPr>
        <p:spPr>
          <a:xfrm>
            <a:off x="2532682" y="335447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Manufacture(min geometries  and spacing)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740156-9B3A-4A65-B243-C2558089C8E3}"/>
              </a:ext>
            </a:extLst>
          </p:cNvPr>
          <p:cNvSpPr/>
          <p:nvPr/>
        </p:nvSpPr>
        <p:spPr>
          <a:xfrm>
            <a:off x="2532684" y="3840492"/>
            <a:ext cx="2755549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Electrical(Stack up geometries, power)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B439B5-0B4F-4CAA-BF3F-3B0335E093F7}"/>
              </a:ext>
            </a:extLst>
          </p:cNvPr>
          <p:cNvSpPr/>
          <p:nvPr/>
        </p:nvSpPr>
        <p:spPr>
          <a:xfrm>
            <a:off x="2532682" y="4326514"/>
            <a:ext cx="2763735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000"/>
              <a:t>Libraries(components footprints)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80BC4E-7549-45B5-AECE-00AFFB50A796}"/>
              </a:ext>
            </a:extLst>
          </p:cNvPr>
          <p:cNvSpPr/>
          <p:nvPr/>
        </p:nvSpPr>
        <p:spPr>
          <a:xfrm>
            <a:off x="7765473" y="3446791"/>
            <a:ext cx="2314883" cy="776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Gerber or ODB++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4CB9B9-8800-4913-B9CC-280E681ACC0C}"/>
              </a:ext>
            </a:extLst>
          </p:cNvPr>
          <p:cNvSpPr/>
          <p:nvPr/>
        </p:nvSpPr>
        <p:spPr>
          <a:xfrm>
            <a:off x="2532682" y="4758115"/>
            <a:ext cx="2755551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Schematic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D1C95D48-7B72-4F64-A028-E6D72A74E899}"/>
              </a:ext>
            </a:extLst>
          </p:cNvPr>
          <p:cNvSpPr/>
          <p:nvPr/>
        </p:nvSpPr>
        <p:spPr>
          <a:xfrm>
            <a:off x="2161409" y="3506587"/>
            <a:ext cx="2961315" cy="914400"/>
          </a:xfrm>
          <a:prstGeom prst="down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Check or create all symbols' shapes and footprint.</a:t>
            </a:r>
          </a:p>
        </p:txBody>
      </p:sp>
      <p:pic>
        <p:nvPicPr>
          <p:cNvPr id="14" name="Picture 2" descr="Efficiently Creating PCB Footprints: A Checklist for Your Layouts - Free  Online PCB CAD Library">
            <a:extLst>
              <a:ext uri="{FF2B5EF4-FFF2-40B4-BE49-F238E27FC236}">
                <a16:creationId xmlns:a16="http://schemas.microsoft.com/office/drawing/2014/main" id="{480793C1-B853-4743-A939-EFCE35E36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52" y="1069118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88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ad - Good tools for drawing schematics - Electrical Engineering Stack  Exchange">
            <a:extLst>
              <a:ext uri="{FF2B5EF4-FFF2-40B4-BE49-F238E27FC236}">
                <a16:creationId xmlns:a16="http://schemas.microsoft.com/office/drawing/2014/main" id="{3D183E37-E98B-4F7D-B130-0C9EFA86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12" y="674647"/>
            <a:ext cx="5072544" cy="25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48" y="252532"/>
            <a:ext cx="9978117" cy="619123"/>
          </a:xfrm>
        </p:spPr>
        <p:txBody>
          <a:bodyPr/>
          <a:lstStyle/>
          <a:p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</a:t>
            </a:r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 Content:</a:t>
            </a:r>
            <a:endParaRPr lang="en-US"/>
          </a:p>
        </p:txBody>
      </p:sp>
      <p:pic>
        <p:nvPicPr>
          <p:cNvPr id="4" name="Picture 2" descr="China PCB Board Manufacturer-Custom Circuit Boards -PCB-PWB">
            <a:extLst>
              <a:ext uri="{FF2B5EF4-FFF2-40B4-BE49-F238E27FC236}">
                <a16:creationId xmlns:a16="http://schemas.microsoft.com/office/drawing/2014/main" id="{2CF8E4FE-80A1-4CBB-9326-71A78444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74" y="2212296"/>
            <a:ext cx="2444500" cy="3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750DFCA-F8EC-49D0-AA39-02AF0402E61D}"/>
              </a:ext>
            </a:extLst>
          </p:cNvPr>
          <p:cNvSpPr/>
          <p:nvPr/>
        </p:nvSpPr>
        <p:spPr>
          <a:xfrm>
            <a:off x="2532682" y="2286668"/>
            <a:ext cx="2763735" cy="480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Mechanical(Size shape, drill, Mounting holes)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C8A6EA-49C3-4422-9DF1-31EAC3ECC119}"/>
              </a:ext>
            </a:extLst>
          </p:cNvPr>
          <p:cNvSpPr/>
          <p:nvPr/>
        </p:nvSpPr>
        <p:spPr>
          <a:xfrm>
            <a:off x="2532682" y="285570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Testing(vias, pins, </a:t>
            </a:r>
            <a:r>
              <a:rPr lang="en-US" sz="1000" err="1"/>
              <a:t>etc</a:t>
            </a:r>
            <a:r>
              <a:rPr lang="en-US" sz="100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4B678-F7A5-42BC-9BD8-2FFD282D5E23}"/>
              </a:ext>
            </a:extLst>
          </p:cNvPr>
          <p:cNvSpPr/>
          <p:nvPr/>
        </p:nvSpPr>
        <p:spPr>
          <a:xfrm>
            <a:off x="2532682" y="3354470"/>
            <a:ext cx="2755551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Manufacture(min geometries  and spacing)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740156-9B3A-4A65-B243-C2558089C8E3}"/>
              </a:ext>
            </a:extLst>
          </p:cNvPr>
          <p:cNvSpPr/>
          <p:nvPr/>
        </p:nvSpPr>
        <p:spPr>
          <a:xfrm>
            <a:off x="2532684" y="3840492"/>
            <a:ext cx="2755549" cy="417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Electrical(Stack up geometries, power)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B439B5-0B4F-4CAA-BF3F-3B0335E093F7}"/>
              </a:ext>
            </a:extLst>
          </p:cNvPr>
          <p:cNvSpPr/>
          <p:nvPr/>
        </p:nvSpPr>
        <p:spPr>
          <a:xfrm>
            <a:off x="2532682" y="4326514"/>
            <a:ext cx="2763735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000"/>
              <a:t>Libraries(components footprints)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80BC4E-7549-45B5-AECE-00AFFB50A796}"/>
              </a:ext>
            </a:extLst>
          </p:cNvPr>
          <p:cNvSpPr/>
          <p:nvPr/>
        </p:nvSpPr>
        <p:spPr>
          <a:xfrm>
            <a:off x="7765473" y="3446791"/>
            <a:ext cx="2314883" cy="776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Gerber or ODB++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4CB9B9-8800-4913-B9CC-280E681ACC0C}"/>
              </a:ext>
            </a:extLst>
          </p:cNvPr>
          <p:cNvSpPr/>
          <p:nvPr/>
        </p:nvSpPr>
        <p:spPr>
          <a:xfrm>
            <a:off x="2532682" y="4758115"/>
            <a:ext cx="2755551" cy="417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Schematic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D1C95D48-7B72-4F64-A028-E6D72A74E899}"/>
              </a:ext>
            </a:extLst>
          </p:cNvPr>
          <p:cNvSpPr/>
          <p:nvPr/>
        </p:nvSpPr>
        <p:spPr>
          <a:xfrm>
            <a:off x="2161409" y="3948235"/>
            <a:ext cx="2961315" cy="914400"/>
          </a:xfrm>
          <a:prstGeom prst="down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Electronic design.</a:t>
            </a:r>
          </a:p>
          <a:p>
            <a:pPr algn="ctr"/>
            <a:r>
              <a:rPr lang="en-US" sz="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8D8D-267D-4FF3-986A-C68E8AD1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the 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2DA70-D4AB-4C28-A650-4115A4DE2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5503223" cy="4351339"/>
          </a:xfrm>
        </p:spPr>
        <p:txBody>
          <a:bodyPr>
            <a:normAutofit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sz="1800"/>
              <a:t>To make the placement, on any </a:t>
            </a:r>
            <a:r>
              <a:rPr lang="en-US" sz="1800" err="1"/>
              <a:t>squematic</a:t>
            </a:r>
            <a:r>
              <a:rPr lang="en-US" sz="1800"/>
              <a:t> page, </a:t>
            </a:r>
            <a:r>
              <a:rPr lang="en-US" sz="1800" err="1"/>
              <a:t>goto</a:t>
            </a:r>
            <a:r>
              <a:rPr lang="en-US" sz="1800"/>
              <a:t> Design-&gt;Convert Schematic to PBC.</a:t>
            </a:r>
          </a:p>
          <a:p>
            <a:pPr marL="342891" indent="-342891">
              <a:lnSpc>
                <a:spcPct val="300000"/>
              </a:lnSpc>
              <a:buFont typeface="+mj-lt"/>
              <a:buAutoNum type="arabicPeriod"/>
            </a:pPr>
            <a:r>
              <a:rPr lang="en-US" sz="1800"/>
              <a:t>it will place all footprints on the PCB canvas.</a:t>
            </a:r>
          </a:p>
          <a:p>
            <a:pPr marL="514338" indent="-514338">
              <a:buFont typeface="+mj-lt"/>
              <a:buAutoNum type="arabicPeriod"/>
            </a:pPr>
            <a:r>
              <a:rPr lang="en-US" sz="1800"/>
              <a:t>All blue lines are called “rats” they shows the missing connections, once the connection is completed, the rats will disappear automatically.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A7DCC-0081-49D4-8118-A9526975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961" y="1183405"/>
            <a:ext cx="3762375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68465-89B8-41B3-8926-3396F70E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1" y="3256150"/>
            <a:ext cx="3255028" cy="276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2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9ADD-5FE5-475F-B0D2-8648F916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739E0-32BF-4209-B678-072CE5D13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2732" y="571502"/>
            <a:ext cx="2639097" cy="30777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35F516-BF33-4A7B-8A5D-D56CEF3C29F0}"/>
              </a:ext>
            </a:extLst>
          </p:cNvPr>
          <p:cNvSpPr txBox="1"/>
          <p:nvPr/>
        </p:nvSpPr>
        <p:spPr>
          <a:xfrm>
            <a:off x="592918" y="1561323"/>
            <a:ext cx="4675769" cy="2800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  <a:sym typeface="Helvetica Neue"/>
              </a:rPr>
              <a:t>Top/Bottom layer:</a:t>
            </a:r>
          </a:p>
          <a:p>
            <a:pPr defTabSz="2438278" hangingPunct="0"/>
            <a:r>
              <a:rPr lang="en-US" sz="1400">
                <a:solidFill>
                  <a:schemeClr val="tx2"/>
                </a:solidFill>
                <a:sym typeface="Helvetica Neue"/>
              </a:rPr>
              <a:t>Are cupper layers, use them to make the routing</a:t>
            </a:r>
          </a:p>
          <a:p>
            <a:pPr defTabSz="2438278" hangingPunct="0"/>
            <a:endParaRPr lang="en-US">
              <a:solidFill>
                <a:schemeClr val="tx2"/>
              </a:solidFill>
            </a:endParaRPr>
          </a:p>
          <a:p>
            <a:pPr defTabSz="2438278" hangingPunct="0"/>
            <a:r>
              <a:rPr lang="en-US">
                <a:solidFill>
                  <a:schemeClr val="tx2"/>
                </a:solidFill>
                <a:sym typeface="Helvetica Neue"/>
              </a:rPr>
              <a:t>Top/Bottom Silk layer:</a:t>
            </a:r>
          </a:p>
          <a:p>
            <a:pPr defTabSz="2438278" hangingPunct="0"/>
            <a:r>
              <a:rPr lang="en-US" sz="1400">
                <a:solidFill>
                  <a:schemeClr val="tx2"/>
                </a:solidFill>
              </a:rPr>
              <a:t>Used for notes, </a:t>
            </a:r>
            <a:r>
              <a:rPr lang="en-US" sz="1400" err="1">
                <a:solidFill>
                  <a:schemeClr val="tx2"/>
                </a:solidFill>
              </a:rPr>
              <a:t>refdes</a:t>
            </a:r>
            <a:r>
              <a:rPr lang="en-US" sz="1400">
                <a:solidFill>
                  <a:schemeClr val="tx2"/>
                </a:solidFill>
              </a:rPr>
              <a:t>, names,</a:t>
            </a:r>
            <a:r>
              <a:rPr lang="en-US" sz="1400">
                <a:solidFill>
                  <a:schemeClr val="tx2"/>
                </a:solidFill>
                <a:sym typeface="Helvetica Neue"/>
              </a:rPr>
              <a:t> and text in gene</a:t>
            </a:r>
            <a:r>
              <a:rPr lang="en-US" sz="1400">
                <a:solidFill>
                  <a:schemeClr val="tx2"/>
                </a:solidFill>
              </a:rPr>
              <a:t>ral.</a:t>
            </a:r>
          </a:p>
          <a:p>
            <a:pPr defTabSz="2438278" hangingPunct="0"/>
            <a:endParaRPr lang="en-US">
              <a:solidFill>
                <a:schemeClr val="tx2"/>
              </a:solidFill>
              <a:sym typeface="Helvetica Neue"/>
            </a:endParaRPr>
          </a:p>
          <a:p>
            <a:pPr defTabSz="2438278" hangingPunct="0"/>
            <a:r>
              <a:rPr lang="en-US" err="1">
                <a:solidFill>
                  <a:schemeClr val="tx2"/>
                </a:solidFill>
              </a:rPr>
              <a:t>BoardOutLine</a:t>
            </a:r>
            <a:r>
              <a:rPr lang="en-US">
                <a:solidFill>
                  <a:schemeClr val="tx2"/>
                </a:solidFill>
              </a:rPr>
              <a:t>:</a:t>
            </a:r>
          </a:p>
          <a:p>
            <a:pPr defTabSz="2438278" hangingPunct="0"/>
            <a:r>
              <a:rPr lang="en-US" sz="1400">
                <a:solidFill>
                  <a:schemeClr val="tx2"/>
                </a:solidFill>
                <a:sym typeface="Helvetica Neue"/>
              </a:rPr>
              <a:t>It is the board edge.</a:t>
            </a:r>
          </a:p>
          <a:p>
            <a:pPr defTabSz="2438278" hangingPunct="0"/>
            <a:endParaRPr lang="en-US">
              <a:solidFill>
                <a:schemeClr val="tx2"/>
              </a:solidFill>
            </a:endParaRPr>
          </a:p>
          <a:p>
            <a:pPr defTabSz="2438278" hangingPunct="0"/>
            <a:r>
              <a:rPr lang="en-US">
                <a:solidFill>
                  <a:schemeClr val="tx2"/>
                </a:solidFill>
                <a:sym typeface="Helvetica Neue"/>
              </a:rPr>
              <a:t>Ratlines:</a:t>
            </a:r>
          </a:p>
          <a:p>
            <a:pPr defTabSz="2438278" hangingPunct="0"/>
            <a:r>
              <a:rPr lang="en-US" sz="1400">
                <a:solidFill>
                  <a:schemeClr val="tx2"/>
                </a:solidFill>
              </a:rPr>
              <a:t>Are the dynamic lines that shows the connections missing.</a:t>
            </a:r>
            <a:endParaRPr lang="en-US" sz="1400">
              <a:solidFill>
                <a:schemeClr val="tx2"/>
              </a:solidFill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33E7A-D5EF-4B0F-84DA-F74213C05D7B}"/>
              </a:ext>
            </a:extLst>
          </p:cNvPr>
          <p:cNvSpPr txBox="1"/>
          <p:nvPr/>
        </p:nvSpPr>
        <p:spPr>
          <a:xfrm>
            <a:off x="5312230" y="5349551"/>
            <a:ext cx="558941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defTabSz="2438278" hangingPunct="0"/>
            <a:r>
              <a:rPr lang="en-US" sz="1400">
                <a:solidFill>
                  <a:schemeClr val="tx2"/>
                </a:solidFill>
                <a:sym typeface="Helvetica Neue"/>
              </a:rPr>
              <a:t>Note: </a:t>
            </a:r>
          </a:p>
          <a:p>
            <a:pPr defTabSz="2438278" hangingPunct="0"/>
            <a:r>
              <a:rPr lang="en-US" sz="1400">
                <a:solidFill>
                  <a:schemeClr val="tx2"/>
                </a:solidFill>
                <a:sym typeface="Helvetica Neue"/>
              </a:rPr>
              <a:t>The pencil shows the active layer. You can change it clicking on another layer.</a:t>
            </a:r>
          </a:p>
          <a:p>
            <a:pPr defTabSz="2438278" hangingPunct="0"/>
            <a:r>
              <a:rPr lang="en-US" sz="1400">
                <a:solidFill>
                  <a:schemeClr val="tx2"/>
                </a:solidFill>
              </a:rPr>
              <a:t>The eye </a:t>
            </a:r>
            <a:r>
              <a:rPr lang="en-US" sz="1400" err="1">
                <a:solidFill>
                  <a:schemeClr val="tx2"/>
                </a:solidFill>
              </a:rPr>
              <a:t>shaws</a:t>
            </a:r>
            <a:r>
              <a:rPr lang="en-US" sz="1400">
                <a:solidFill>
                  <a:schemeClr val="tx2"/>
                </a:solidFill>
              </a:rPr>
              <a:t> the visible layer, you can show or hide clicking over them.</a:t>
            </a:r>
            <a:endParaRPr lang="en-US" sz="1400">
              <a:solidFill>
                <a:schemeClr val="tx2"/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1959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45CA4E-0C93-1060-7997-94EC4983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0" y="603685"/>
            <a:ext cx="10971519" cy="57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85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0BD25F-9013-B200-BF68-FA6AB954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7" y="367934"/>
            <a:ext cx="10798628" cy="55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16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1F2D40-C5F2-4263-8077-A0CA868B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02825"/>
            <a:ext cx="11010901" cy="653619"/>
          </a:xfrm>
        </p:spPr>
        <p:txBody>
          <a:bodyPr/>
          <a:lstStyle/>
          <a:p>
            <a:r>
              <a:rPr lang="en-US"/>
              <a:t>Klic Spirit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71AE1FA-8CD4-44FE-8702-522443CEE5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2734" y="1785955"/>
            <a:ext cx="11022013" cy="438151"/>
          </a:xfrm>
        </p:spPr>
        <p:txBody>
          <a:bodyPr/>
          <a:lstStyle/>
          <a:p>
            <a:r>
              <a:rPr lang="en-US"/>
              <a:t>Friendship</a:t>
            </a:r>
          </a:p>
          <a:p>
            <a:r>
              <a:rPr lang="en-US"/>
              <a:t>Free Software Use</a:t>
            </a:r>
          </a:p>
          <a:p>
            <a:r>
              <a:rPr lang="en-US"/>
              <a:t>Commitment and Support</a:t>
            </a:r>
          </a:p>
          <a:p>
            <a:r>
              <a:rPr lang="en-US"/>
              <a:t>Share Learnings</a:t>
            </a:r>
          </a:p>
          <a:p>
            <a:r>
              <a:rPr lang="en-US"/>
              <a:t>Phycological safety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2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E2F7-3AFA-4ED6-881B-7AA375CE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1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72CDA-38E4-43D3-8170-E9CF11A5B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1" y="2330506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The first step is to place all components, try to make functionality groups.</a:t>
            </a:r>
          </a:p>
          <a:p>
            <a:r>
              <a:rPr lang="en-US" sz="2000"/>
              <a:t>Place the critical components first.</a:t>
            </a:r>
          </a:p>
          <a:p>
            <a:r>
              <a:rPr lang="en-US" sz="2000"/>
              <a:t>Take a way sensitive components of noisy components.</a:t>
            </a:r>
          </a:p>
          <a:p>
            <a:r>
              <a:rPr lang="en-US" sz="2000"/>
              <a:t>If it is possible replicate groups.</a:t>
            </a:r>
          </a:p>
          <a:p>
            <a:r>
              <a:rPr lang="en-US" sz="2000"/>
              <a:t>Make the placement compact to save space and money.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AEA0D-86F4-4534-ACE8-8B3F45FC8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7" r="3" b="7944"/>
          <a:stretch/>
        </p:blipFill>
        <p:spPr>
          <a:xfrm>
            <a:off x="5977788" y="799352"/>
            <a:ext cx="5425411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35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1CF7-DF2A-4B18-84AC-84ACB49D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9178-62B2-4DFF-BBDC-D549EB7C1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move components, go to Edit-&gt;drag.</a:t>
            </a:r>
          </a:p>
          <a:p>
            <a:r>
              <a:rPr lang="en-US"/>
              <a:t>Click over the component.</a:t>
            </a:r>
          </a:p>
          <a:p>
            <a:r>
              <a:rPr lang="en-US"/>
              <a:t>Click to release</a:t>
            </a:r>
          </a:p>
          <a:p>
            <a:r>
              <a:rPr lang="en-US"/>
              <a:t>Right click to end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B7696-0FB8-4EE2-AB01-47A79CBD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05" y="758638"/>
            <a:ext cx="34004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8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1CF7-DF2A-4B18-84AC-84ACB49D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9178-62B2-4DFF-BBDC-D549EB7C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5" y="1841242"/>
            <a:ext cx="6873589" cy="1995453"/>
          </a:xfrm>
        </p:spPr>
        <p:txBody>
          <a:bodyPr>
            <a:normAutofit/>
          </a:bodyPr>
          <a:lstStyle/>
          <a:p>
            <a:r>
              <a:rPr lang="en-US"/>
              <a:t>These tools are to add traces or shape.</a:t>
            </a:r>
          </a:p>
          <a:p>
            <a:pPr lvl="1"/>
            <a:r>
              <a:rPr lang="en-US"/>
              <a:t> Track(w). Use it to make line connections.</a:t>
            </a:r>
          </a:p>
          <a:p>
            <a:pPr lvl="1"/>
            <a:r>
              <a:rPr lang="en-US"/>
              <a:t>Pad (p). It represent a pin connection.</a:t>
            </a:r>
          </a:p>
          <a:p>
            <a:pPr lvl="1"/>
            <a:r>
              <a:rPr lang="en-US"/>
              <a:t>Via (v). It is used to connect one layer with another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071A6-8477-41D6-8014-89E17D92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775" y="1676880"/>
            <a:ext cx="34575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49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CBE-24DC-4057-93B2-07A6D438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47AD-1888-4747-9459-08EE68CAA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16" y="1524001"/>
            <a:ext cx="7459403" cy="466219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000">
                <a:latin typeface="Intel Clear Light"/>
              </a:rPr>
              <a:t>Select the Top/</a:t>
            </a:r>
            <a:r>
              <a:rPr lang="en-US" sz="2000" err="1">
                <a:latin typeface="Intel Clear Light"/>
              </a:rPr>
              <a:t>BottomLayer</a:t>
            </a:r>
            <a:r>
              <a:rPr lang="en-US" sz="2000">
                <a:latin typeface="Intel Clear Light"/>
              </a:rPr>
              <a:t>.</a:t>
            </a:r>
          </a:p>
          <a:p>
            <a:r>
              <a:rPr lang="en-US" sz="2000">
                <a:latin typeface="Intel Clear Light"/>
              </a:rPr>
              <a:t>Select the Track tool.</a:t>
            </a:r>
          </a:p>
          <a:p>
            <a:r>
              <a:rPr lang="en-US" sz="2000">
                <a:latin typeface="Intel Clear Light"/>
              </a:rPr>
              <a:t>Set the width ( 1 mil = 0.0254 mm = 0.001 in)</a:t>
            </a:r>
            <a:endParaRPr lang="en-US" sz="2000"/>
          </a:p>
          <a:p>
            <a:r>
              <a:rPr lang="en-US" sz="2000">
                <a:latin typeface="Intel Clear Light"/>
              </a:rPr>
              <a:t>Click over pin/via to start/end/turn traces</a:t>
            </a:r>
          </a:p>
          <a:p>
            <a:r>
              <a:rPr lang="en-US" sz="2000">
                <a:latin typeface="Intel Clear Light"/>
              </a:rPr>
              <a:t>Right click to end command.</a:t>
            </a:r>
          </a:p>
          <a:p>
            <a:r>
              <a:rPr lang="en-US" sz="2000">
                <a:latin typeface="Intel Clear Light"/>
              </a:rPr>
              <a:t>Any trace must have a GND on the adjacent/opposite layer.</a:t>
            </a:r>
          </a:p>
          <a:p>
            <a:r>
              <a:rPr lang="en-US" sz="2000">
                <a:latin typeface="Intel Clear Light"/>
              </a:rPr>
              <a:t>The GND signals can be connected to a GND plane on adjacent layer using vias.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FE545-DE99-4315-9EB4-15D64D91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591" y="443431"/>
            <a:ext cx="1482712" cy="47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1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282A69-6C14-83B7-4954-402C8B85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7" y="399292"/>
            <a:ext cx="11003535" cy="57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79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</a:t>
            </a:r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 Content: TO Process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C79E0-04F2-49A3-BA8B-EC0A2BB27E23}"/>
              </a:ext>
            </a:extLst>
          </p:cNvPr>
          <p:cNvGraphicFramePr>
            <a:graphicFrameLocks noGrp="1"/>
          </p:cNvGraphicFramePr>
          <p:nvPr/>
        </p:nvGraphicFramePr>
        <p:xfrm>
          <a:off x="485606" y="883920"/>
          <a:ext cx="9299078" cy="873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090383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97028249"/>
                    </a:ext>
                  </a:extLst>
                </a:gridCol>
                <a:gridCol w="3880412">
                  <a:extLst>
                    <a:ext uri="{9D8B030D-6E8A-4147-A177-3AD203B41FA5}">
                      <a16:colId xmlns:a16="http://schemas.microsoft.com/office/drawing/2014/main" val="119997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2095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Sign OFF for TO Process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Sign Off Process.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the importance and implications of Reviews, Pedigree and Change list.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04935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5DB1879-06F4-36AB-90B3-D183BF98BD35}"/>
              </a:ext>
            </a:extLst>
          </p:cNvPr>
          <p:cNvSpPr txBox="1">
            <a:spLocks/>
          </p:cNvSpPr>
          <p:nvPr/>
        </p:nvSpPr>
        <p:spPr>
          <a:xfrm>
            <a:off x="592917" y="2314145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52525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>
                <a:latin typeface="Intel Clear Light"/>
              </a:rPr>
              <a:t>Tape Out (Board To be Manufactured)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718DEC-E97C-2846-251E-D9C6769C6E76}"/>
              </a:ext>
            </a:extLst>
          </p:cNvPr>
          <p:cNvSpPr txBox="1">
            <a:spLocks/>
          </p:cNvSpPr>
          <p:nvPr/>
        </p:nvSpPr>
        <p:spPr>
          <a:xfrm>
            <a:off x="661981" y="3429000"/>
            <a:ext cx="6648243" cy="21221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2000">
                <a:latin typeface="Intel Clear Light"/>
              </a:rPr>
              <a:t>The GERBERS to Fabrication are Generated</a:t>
            </a:r>
            <a:endParaRPr lang="en-US" sz="2000"/>
          </a:p>
          <a:p>
            <a:pPr hangingPunct="1"/>
            <a:r>
              <a:rPr lang="en-US" sz="2000">
                <a:latin typeface="Intel Clear Light"/>
              </a:rPr>
              <a:t>The FAB house need approve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>
                <a:latin typeface="Intel Clear Light"/>
              </a:rPr>
              <a:t>The Project required sign off from All Stake holders.</a:t>
            </a:r>
            <a:endParaRPr lang="en-US" sz="2000"/>
          </a:p>
          <a:p>
            <a:pPr>
              <a:buFont typeface="Wingdings" panose="020B0604020202020204" pitchFamily="34" charset="0"/>
              <a:buChar char="§"/>
            </a:pPr>
            <a:r>
              <a:rPr lang="en-US" sz="2000">
                <a:latin typeface="Intel Clear Light"/>
              </a:rPr>
              <a:t>At this point changes are only to Fix Problems</a:t>
            </a:r>
            <a:endParaRPr lang="en-US" sz="2000"/>
          </a:p>
          <a:p>
            <a:pPr>
              <a:buFont typeface="Wingdings" panose="020B0604020202020204" pitchFamily="34" charset="0"/>
              <a:buChar char="§"/>
            </a:pPr>
            <a:endParaRPr lang="en-US" sz="2000"/>
          </a:p>
          <a:p>
            <a:pPr lvl="1" hangingPunct="1"/>
            <a:endParaRPr lang="en-US"/>
          </a:p>
          <a:p>
            <a:pPr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EB9D-A8E1-4D6F-E88D-2A8FBCD1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03" y="1563887"/>
            <a:ext cx="11022060" cy="873744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>
                <a:latin typeface="Intel Clear Light"/>
              </a:rPr>
              <a:t>Take time to review that all project objectives are being met.</a:t>
            </a:r>
            <a:br>
              <a:rPr lang="en-US">
                <a:latin typeface="Intel Clear Light"/>
              </a:rPr>
            </a:br>
            <a:r>
              <a:rPr lang="en-US">
                <a:latin typeface="Intel Clear Light"/>
              </a:rPr>
              <a:t>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B7589-C124-5E7A-5234-B5B7259EE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163" y="295177"/>
            <a:ext cx="11010900" cy="1056887"/>
          </a:xfrm>
        </p:spPr>
        <p:txBody>
          <a:bodyPr/>
          <a:lstStyle/>
          <a:p>
            <a:r>
              <a:rPr lang="en-US"/>
              <a:t>Review the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B7C11-3DF2-390B-11F9-2A2B90FC31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99562" y="2649455"/>
            <a:ext cx="11022013" cy="2470968"/>
          </a:xfrm>
        </p:spPr>
        <p:txBody>
          <a:bodyPr>
            <a:normAutofit/>
          </a:bodyPr>
          <a:lstStyle/>
          <a:p>
            <a:r>
              <a:rPr lang="en-US"/>
              <a:t>If this part is underestimated the results Can Be:</a:t>
            </a:r>
          </a:p>
          <a:p>
            <a:r>
              <a:rPr lang="en-US"/>
              <a:t>Additional Reworks or the Scrap of the project</a:t>
            </a:r>
          </a:p>
          <a:p>
            <a:r>
              <a:rPr lang="en-US"/>
              <a:t>	 </a:t>
            </a:r>
          </a:p>
          <a:p>
            <a:r>
              <a:rPr lang="en-US"/>
              <a:t>	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Puzzle">
                <a:extLst>
                  <a:ext uri="{FF2B5EF4-FFF2-40B4-BE49-F238E27FC236}">
                    <a16:creationId xmlns:a16="http://schemas.microsoft.com/office/drawing/2014/main" id="{4A72369B-8A9D-47D4-B670-D4B16F70A2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48272" y="3249566"/>
              <a:ext cx="1466561" cy="15093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66561" cy="150931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7111338" ay="-1906438" az="26457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845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Puzzle">
                <a:extLst>
                  <a:ext uri="{FF2B5EF4-FFF2-40B4-BE49-F238E27FC236}">
                    <a16:creationId xmlns:a16="http://schemas.microsoft.com/office/drawing/2014/main" id="{4A72369B-8A9D-47D4-B670-D4B16F70A2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48272" y="3249566"/>
                <a:ext cx="1466561" cy="1509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Group">
                <a:extLst>
                  <a:ext uri="{FF2B5EF4-FFF2-40B4-BE49-F238E27FC236}">
                    <a16:creationId xmlns:a16="http://schemas.microsoft.com/office/drawing/2014/main" id="{4E014CB5-E907-4F56-BDD6-1B74C9F873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35294" y="2249013"/>
              <a:ext cx="3292519" cy="30451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92519" cy="3045103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0249" ay="2793694" az="53727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63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Group">
                <a:extLst>
                  <a:ext uri="{FF2B5EF4-FFF2-40B4-BE49-F238E27FC236}">
                    <a16:creationId xmlns:a16="http://schemas.microsoft.com/office/drawing/2014/main" id="{4E014CB5-E907-4F56-BDD6-1B74C9F873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5294" y="2249013"/>
                <a:ext cx="3292519" cy="3045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8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EB9D-A8E1-4D6F-E88D-2A8FBCD1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03" y="1563887"/>
            <a:ext cx="11022060" cy="873744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>
                <a:latin typeface="Intel Clear Light"/>
              </a:rPr>
              <a:t>If you detect something is Wrong: </a:t>
            </a:r>
            <a:br>
              <a:rPr lang="en-US">
                <a:latin typeface="Intel Clear Light"/>
              </a:rPr>
            </a:br>
            <a:r>
              <a:rPr lang="en-US">
                <a:latin typeface="Intel Clear Light"/>
              </a:rPr>
              <a:t>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B7589-C124-5E7A-5234-B5B7259EE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163" y="295177"/>
            <a:ext cx="11010900" cy="1056887"/>
          </a:xfrm>
        </p:spPr>
        <p:txBody>
          <a:bodyPr/>
          <a:lstStyle/>
          <a:p>
            <a:r>
              <a:rPr lang="en-US"/>
              <a:t>Change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B7C11-3DF2-390B-11F9-2A2B90FC31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1162" y="2353889"/>
            <a:ext cx="6102839" cy="3631275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Take a detail note in the Change list document.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	Item #.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Revision.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Requestor.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Comments.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What is Affected SCH, Layout, BOM, CODE…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Tracking of the Item: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Status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Puzzle">
                <a:extLst>
                  <a:ext uri="{FF2B5EF4-FFF2-40B4-BE49-F238E27FC236}">
                    <a16:creationId xmlns:a16="http://schemas.microsoft.com/office/drawing/2014/main" id="{4A72369B-8A9D-47D4-B670-D4B16F70A2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51109" y="2649456"/>
              <a:ext cx="1466561" cy="15093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66561" cy="150931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7111338" ay="-1906438" az="26457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845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Puzzle">
                <a:extLst>
                  <a:ext uri="{FF2B5EF4-FFF2-40B4-BE49-F238E27FC236}">
                    <a16:creationId xmlns:a16="http://schemas.microsoft.com/office/drawing/2014/main" id="{4A72369B-8A9D-47D4-B670-D4B16F70A2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1109" y="2649456"/>
                <a:ext cx="1466561" cy="1509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Group">
                <a:extLst>
                  <a:ext uri="{FF2B5EF4-FFF2-40B4-BE49-F238E27FC236}">
                    <a16:creationId xmlns:a16="http://schemas.microsoft.com/office/drawing/2014/main" id="{4E014CB5-E907-4F56-BDD6-1B74C9F873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38130" y="1713777"/>
              <a:ext cx="3292519" cy="30451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92519" cy="3045103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0249" ay="2793694" az="53727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63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Group">
                <a:extLst>
                  <a:ext uri="{FF2B5EF4-FFF2-40B4-BE49-F238E27FC236}">
                    <a16:creationId xmlns:a16="http://schemas.microsoft.com/office/drawing/2014/main" id="{4E014CB5-E907-4F56-BDD6-1B74C9F873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8130" y="1713777"/>
                <a:ext cx="3292519" cy="3045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71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EB9D-A8E1-4D6F-E88D-2A8FBCD1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03" y="1563887"/>
            <a:ext cx="11022060" cy="873744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>
                <a:latin typeface="Intel Clear Light"/>
              </a:rPr>
              <a:t>If you do something Wrong: </a:t>
            </a:r>
            <a:br>
              <a:rPr lang="en-US">
                <a:latin typeface="Intel Clear Light"/>
              </a:rPr>
            </a:br>
            <a:r>
              <a:rPr lang="en-US">
                <a:latin typeface="Intel Clear Light"/>
              </a:rPr>
              <a:t>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B7589-C124-5E7A-5234-B5B7259EE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163" y="295177"/>
            <a:ext cx="11010900" cy="1056887"/>
          </a:xfrm>
        </p:spPr>
        <p:txBody>
          <a:bodyPr/>
          <a:lstStyle/>
          <a:p>
            <a:r>
              <a:rPr lang="en-US"/>
              <a:t>Rework document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B7C11-3DF2-390B-11F9-2A2B90FC31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74254" y="2287911"/>
            <a:ext cx="11022013" cy="395587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You must do detail note with the changes. (pedigree)</a:t>
            </a:r>
          </a:p>
          <a:p>
            <a:r>
              <a:rPr lang="en-US"/>
              <a:t>	in the document clarify the Instructions and additional information such as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Short title like: Rotate the Connector for Sensors.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The Boards Affected : If your designs are reference for others.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The Purpose or Reason to do the rework: Impact if this rework is not applied.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Prerequisites: what will you need to do the Rework( Components, Tools </a:t>
            </a:r>
            <a:r>
              <a:rPr lang="en-US" err="1"/>
              <a:t>etc</a:t>
            </a:r>
            <a:r>
              <a:rPr lang="en-US"/>
              <a:t>…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/>
              <a:t>Detailed step by step Instructions with : Image, Photo, Diagram, Sch all that you consider to be Clear. </a:t>
            </a:r>
          </a:p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Puzzle">
                <a:extLst>
                  <a:ext uri="{FF2B5EF4-FFF2-40B4-BE49-F238E27FC236}">
                    <a16:creationId xmlns:a16="http://schemas.microsoft.com/office/drawing/2014/main" id="{4A72369B-8A9D-47D4-B670-D4B16F70A2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12198" y="739700"/>
              <a:ext cx="1466561" cy="15093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66561" cy="150931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7111338" ay="-1906438" az="26457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845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Puzzle">
                <a:extLst>
                  <a:ext uri="{FF2B5EF4-FFF2-40B4-BE49-F238E27FC236}">
                    <a16:creationId xmlns:a16="http://schemas.microsoft.com/office/drawing/2014/main" id="{4A72369B-8A9D-47D4-B670-D4B16F70A2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2198" y="739700"/>
                <a:ext cx="1466561" cy="1509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Group">
                <a:extLst>
                  <a:ext uri="{FF2B5EF4-FFF2-40B4-BE49-F238E27FC236}">
                    <a16:creationId xmlns:a16="http://schemas.microsoft.com/office/drawing/2014/main" id="{4E014CB5-E907-4F56-BDD6-1B74C9F873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35294" y="-170489"/>
              <a:ext cx="3292519" cy="30451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92519" cy="3045103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0249" ay="2793694" az="53727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63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Group">
                <a:extLst>
                  <a:ext uri="{FF2B5EF4-FFF2-40B4-BE49-F238E27FC236}">
                    <a16:creationId xmlns:a16="http://schemas.microsoft.com/office/drawing/2014/main" id="{4E014CB5-E907-4F56-BDD6-1B74C9F873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5294" y="-170489"/>
                <a:ext cx="3292519" cy="3045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8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9EF20-2FBA-B2F2-ACD3-CAA4311668E3}"/>
              </a:ext>
            </a:extLst>
          </p:cNvPr>
          <p:cNvSpPr txBox="1"/>
          <p:nvPr/>
        </p:nvSpPr>
        <p:spPr>
          <a:xfrm>
            <a:off x="299175" y="1293741"/>
            <a:ext cx="945442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189" indent="-457189" defTabSz="2438278" hangingPunct="0">
              <a:buFontTx/>
              <a:buAutoNum type="arabicPeriod"/>
            </a:pPr>
            <a:r>
              <a:rPr lang="en-US" dirty="0"/>
              <a:t>Log in  </a:t>
            </a:r>
            <a:r>
              <a:rPr lang="en-US" dirty="0">
                <a:hlinkClick r:id="rId2"/>
              </a:rPr>
              <a:t>https://easyeda.com/</a:t>
            </a:r>
            <a:r>
              <a:rPr lang="en-US" dirty="0"/>
              <a:t> and sign in</a:t>
            </a:r>
          </a:p>
          <a:p>
            <a:pPr marL="457189" indent="-457189" defTabSz="2438278" hangingPunct="0">
              <a:buFontTx/>
              <a:buAutoNum type="arabicPeriod"/>
            </a:pPr>
            <a:r>
              <a:rPr lang="en-US" dirty="0"/>
              <a:t>Chose Services and then PCB order – JLCPCB</a:t>
            </a:r>
          </a:p>
          <a:p>
            <a:pPr marL="457189" indent="-457189" defTabSz="2438278" hangingPunct="0">
              <a:buFontTx/>
              <a:buAutoNum type="arabicPeriod"/>
            </a:pPr>
            <a:r>
              <a:rPr lang="en-US" dirty="0"/>
              <a:t>Select “Add Gerber file” to upload your </a:t>
            </a:r>
            <a:r>
              <a:rPr lang="en-US" dirty="0" err="1"/>
              <a:t>gerber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3544E6-8CD1-436A-8E1E-EF408924F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5" y="2514344"/>
            <a:ext cx="5111351" cy="3066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5B206E-CA32-45A6-91CE-952DC47C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751" y="2534560"/>
            <a:ext cx="6105560" cy="3066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9F661-9CF1-B96F-2343-609DFB3C0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37" y="181004"/>
            <a:ext cx="9183382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91" y="0"/>
            <a:ext cx="11010816" cy="9524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KLIC Workshop Content:</a:t>
            </a:r>
            <a:endParaRPr lang="en-US" sz="3400" dirty="0"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CD5907C-B179-49D6-BBD0-0BF8BA84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993232"/>
              </p:ext>
            </p:extLst>
          </p:nvPr>
        </p:nvGraphicFramePr>
        <p:xfrm>
          <a:off x="506028" y="1043123"/>
          <a:ext cx="11591002" cy="475338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37903">
                  <a:extLst>
                    <a:ext uri="{9D8B030D-6E8A-4147-A177-3AD203B41FA5}">
                      <a16:colId xmlns:a16="http://schemas.microsoft.com/office/drawing/2014/main" val="4230762620"/>
                    </a:ext>
                  </a:extLst>
                </a:gridCol>
                <a:gridCol w="2816629">
                  <a:extLst>
                    <a:ext uri="{9D8B030D-6E8A-4147-A177-3AD203B41FA5}">
                      <a16:colId xmlns:a16="http://schemas.microsoft.com/office/drawing/2014/main" val="497824631"/>
                    </a:ext>
                  </a:extLst>
                </a:gridCol>
                <a:gridCol w="3276890">
                  <a:extLst>
                    <a:ext uri="{9D8B030D-6E8A-4147-A177-3AD203B41FA5}">
                      <a16:colId xmlns:a16="http://schemas.microsoft.com/office/drawing/2014/main" val="928404056"/>
                    </a:ext>
                  </a:extLst>
                </a:gridCol>
                <a:gridCol w="1029280">
                  <a:extLst>
                    <a:ext uri="{9D8B030D-6E8A-4147-A177-3AD203B41FA5}">
                      <a16:colId xmlns:a16="http://schemas.microsoft.com/office/drawing/2014/main" val="3098477960"/>
                    </a:ext>
                  </a:extLst>
                </a:gridCol>
                <a:gridCol w="1375874">
                  <a:extLst>
                    <a:ext uri="{9D8B030D-6E8A-4147-A177-3AD203B41FA5}">
                      <a16:colId xmlns:a16="http://schemas.microsoft.com/office/drawing/2014/main" val="2735326938"/>
                    </a:ext>
                  </a:extLst>
                </a:gridCol>
                <a:gridCol w="777213">
                  <a:extLst>
                    <a:ext uri="{9D8B030D-6E8A-4147-A177-3AD203B41FA5}">
                      <a16:colId xmlns:a16="http://schemas.microsoft.com/office/drawing/2014/main" val="3676997842"/>
                    </a:ext>
                  </a:extLst>
                </a:gridCol>
                <a:gridCol w="777213">
                  <a:extLst>
                    <a:ext uri="{9D8B030D-6E8A-4147-A177-3AD203B41FA5}">
                      <a16:colId xmlns:a16="http://schemas.microsoft.com/office/drawing/2014/main" val="3678594220"/>
                    </a:ext>
                  </a:extLst>
                </a:gridCol>
              </a:tblGrid>
              <a:tr h="33583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Prework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46188"/>
                  </a:ext>
                </a:extLst>
              </a:tr>
              <a:tr h="641763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Define Project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Define clear Idea with specific details.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You Idea, Inputs, Outputs, Requirements, components, cost, Learnings, time bound.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J. Preciado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15 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3:15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4015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Architecture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Overview from different Areas of Architecture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Architecture overview for: Board, system,  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J. Preciado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3:20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99623"/>
                  </a:ext>
                </a:extLst>
              </a:tr>
              <a:tr h="641763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Component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Main Components selection and implications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Understand the implications to select each of the major components, Technologies,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J. Preciado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3:25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9302"/>
                  </a:ext>
                </a:extLst>
              </a:tr>
              <a:tr h="641763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Power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Power planes and current consumption.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Get a list of components to understand the power delivery in the system.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Gilberto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3:32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29595"/>
                  </a:ext>
                </a:extLst>
              </a:tr>
              <a:tr h="641763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Schematics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Install EASYEDA and create a Small project Connections.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Have a clear practice on </a:t>
                      </a:r>
                      <a:r>
                        <a:rPr lang="en-US" sz="1300" dirty="0" err="1"/>
                        <a:t>EasyEda</a:t>
                      </a:r>
                      <a:r>
                        <a:rPr lang="en-US" sz="1300" dirty="0"/>
                        <a:t> Tool to connect and design a circuit.  Split circuitry in pages for clarity.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M. Casillas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3:52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080708"/>
                  </a:ext>
                </a:extLst>
              </a:tr>
              <a:tr h="269126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99585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CAD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a quick Connection in CAD, understand the 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how to create a board since scratch, define stack up.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J. Jauregui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4:12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818824"/>
                  </a:ext>
                </a:extLst>
              </a:tr>
              <a:tr h="497503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Sign OFF for TO Process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Sign Off Process.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the importance and implications of Reviews. Pedigree/Change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Jorge </a:t>
                      </a:r>
                      <a:r>
                        <a:rPr lang="en-US" sz="1300" dirty="0" err="1"/>
                        <a:t>Hdez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4:19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452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8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9EF20-2FBA-B2F2-ACD3-CAA4311668E3}"/>
              </a:ext>
            </a:extLst>
          </p:cNvPr>
          <p:cNvSpPr txBox="1"/>
          <p:nvPr/>
        </p:nvSpPr>
        <p:spPr>
          <a:xfrm>
            <a:off x="299173" y="864832"/>
            <a:ext cx="945442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 hangingPunct="0"/>
            <a:r>
              <a:rPr lang="en-US"/>
              <a:t>4 - After upload, your Gerber the tool is going to automatically     detects layers and dimensions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51D579-4F3F-4F0D-A7CF-FC40BBEF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 </a:t>
            </a:r>
            <a:r>
              <a:rPr lang="en-US" sz="3200">
                <a:solidFill>
                  <a:schemeClr val="dk1"/>
                </a:solidFill>
                <a:latin typeface="+mn-lt"/>
                <a:ea typeface="+mn-ea"/>
                <a:cs typeface="+mn-cs"/>
                <a:sym typeface="Intel Clear"/>
              </a:rPr>
              <a:t>How to buy a PCB and additional components.</a:t>
            </a:r>
            <a:br>
              <a:rPr lang="en-US" sz="3200">
                <a:solidFill>
                  <a:schemeClr val="dk1"/>
                </a:solidFill>
                <a:latin typeface="+mn-lt"/>
                <a:ea typeface="+mn-ea"/>
                <a:cs typeface="+mn-cs"/>
                <a:sym typeface="Intel Clear"/>
              </a:rPr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E6235-11CD-4F0A-8269-02CC98D3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3" y="1690580"/>
            <a:ext cx="6511989" cy="47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9EF20-2FBA-B2F2-ACD3-CAA4311668E3}"/>
              </a:ext>
            </a:extLst>
          </p:cNvPr>
          <p:cNvSpPr txBox="1"/>
          <p:nvPr/>
        </p:nvSpPr>
        <p:spPr>
          <a:xfrm>
            <a:off x="299173" y="864831"/>
            <a:ext cx="945442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 hangingPunct="0"/>
            <a:r>
              <a:rPr lang="en-US"/>
              <a:t>5 – PCB Assembly. Select Assembly for your PCB order if you want to also add the components placements in your PCB. Note. It could include assembly for Free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51D579-4F3F-4F0D-A7CF-FC40BBEF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</a:t>
            </a:r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 Content: </a:t>
            </a:r>
            <a:r>
              <a:rPr lang="en-US" sz="3200">
                <a:solidFill>
                  <a:schemeClr val="dk1"/>
                </a:solidFill>
                <a:latin typeface="+mn-lt"/>
                <a:ea typeface="+mn-ea"/>
                <a:cs typeface="+mn-cs"/>
                <a:sym typeface="Intel Clear"/>
              </a:rPr>
              <a:t>How to buy a PCB and additional components.</a:t>
            </a:r>
            <a:br>
              <a:rPr lang="en-US" sz="3200">
                <a:solidFill>
                  <a:schemeClr val="dk1"/>
                </a:solidFill>
                <a:latin typeface="+mn-lt"/>
                <a:ea typeface="+mn-ea"/>
                <a:cs typeface="+mn-cs"/>
                <a:sym typeface="Intel Clear"/>
              </a:rPr>
            </a:b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4ACB4-F35B-4ED6-BBDA-82AE803E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5" y="2178078"/>
            <a:ext cx="3777747" cy="1045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14318-A75A-4AE0-BA7D-74999CC0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14" y="1568321"/>
            <a:ext cx="5507788" cy="479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9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3AC47-B5A9-D42B-7349-766572C56C80}"/>
              </a:ext>
            </a:extLst>
          </p:cNvPr>
          <p:cNvSpPr txBox="1"/>
          <p:nvPr/>
        </p:nvSpPr>
        <p:spPr>
          <a:xfrm>
            <a:off x="700644" y="1181595"/>
            <a:ext cx="5317784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</a:rPr>
              <a:t>Git</a:t>
            </a:r>
          </a:p>
          <a:p>
            <a:pPr defTabSz="2438278"/>
            <a:r>
              <a:rPr lang="en-US">
                <a:solidFill>
                  <a:schemeClr val="tx2"/>
                </a:solidFill>
              </a:rPr>
              <a:t>Source Code management</a:t>
            </a:r>
          </a:p>
          <a:p>
            <a:pPr defTabSz="2438278"/>
            <a:r>
              <a:rPr lang="en-US">
                <a:solidFill>
                  <a:schemeClr val="tx2"/>
                </a:solidFill>
              </a:rPr>
              <a:t>- Version control system</a:t>
            </a:r>
          </a:p>
          <a:p>
            <a:pPr defTabSz="2438278"/>
            <a:r>
              <a:rPr lang="en-US">
                <a:solidFill>
                  <a:schemeClr val="tx2"/>
                </a:solidFill>
              </a:rPr>
              <a:t>- Track changes</a:t>
            </a:r>
          </a:p>
          <a:p>
            <a:pPr defTabSz="2438278"/>
            <a:r>
              <a:rPr lang="en-US">
                <a:solidFill>
                  <a:schemeClr val="tx2"/>
                </a:solidFill>
              </a:rPr>
              <a:t>- Allow code review before commit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EA8EB-5AE7-CAB0-3F6B-EBD1D6E3EDBA}"/>
              </a:ext>
            </a:extLst>
          </p:cNvPr>
          <p:cNvSpPr txBox="1"/>
          <p:nvPr/>
        </p:nvSpPr>
        <p:spPr>
          <a:xfrm>
            <a:off x="6553202" y="1470561"/>
            <a:ext cx="5455255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</a:rPr>
              <a:t>GitHub</a:t>
            </a:r>
          </a:p>
          <a:p>
            <a:pPr defTabSz="2438278"/>
            <a:r>
              <a:rPr lang="en-US">
                <a:solidFill>
                  <a:schemeClr val="tx2"/>
                </a:solidFill>
              </a:rPr>
              <a:t>It is a hosting platform, but there are more</a:t>
            </a:r>
          </a:p>
          <a:p>
            <a:pPr defTabSz="2438278"/>
            <a:r>
              <a:rPr lang="en-US">
                <a:solidFill>
                  <a:schemeClr val="tx2"/>
                </a:solidFill>
              </a:rPr>
              <a:t>    - GitLab, Bitbucket, Beanstalk, …</a:t>
            </a:r>
          </a:p>
          <a:p>
            <a:pPr defTabSz="2438278"/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9DBFC4D-1F88-2E6C-23E9-7784BED34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3432337"/>
            <a:ext cx="3574472" cy="1794417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E62456E-DE5A-9B00-A106-D4E0FA43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16" y="873713"/>
            <a:ext cx="1397331" cy="118181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3B059FF-CEBC-1A11-E4DA-0425F3240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163" y="2976308"/>
            <a:ext cx="5306291" cy="3616897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DD90FE87-954C-F2EE-2E3A-8C7AD37C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857" y="510145"/>
            <a:ext cx="1981201" cy="149332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10F911-8B01-43E8-81E6-669B6D8F5F7F}"/>
              </a:ext>
            </a:extLst>
          </p:cNvPr>
          <p:cNvGraphicFramePr>
            <a:graphicFrameLocks noGrp="1"/>
          </p:cNvGraphicFramePr>
          <p:nvPr/>
        </p:nvGraphicFramePr>
        <p:xfrm>
          <a:off x="610635" y="208030"/>
          <a:ext cx="9563823" cy="665686"/>
        </p:xfrm>
        <a:graphic>
          <a:graphicData uri="http://schemas.openxmlformats.org/drawingml/2006/table">
            <a:tbl>
              <a:tblPr firstRow="1" bandRow="1"/>
              <a:tblGrid>
                <a:gridCol w="3357684">
                  <a:extLst>
                    <a:ext uri="{9D8B030D-6E8A-4147-A177-3AD203B41FA5}">
                      <a16:colId xmlns:a16="http://schemas.microsoft.com/office/drawing/2014/main" val="1139977221"/>
                    </a:ext>
                  </a:extLst>
                </a:gridCol>
                <a:gridCol w="2610035">
                  <a:extLst>
                    <a:ext uri="{9D8B030D-6E8A-4147-A177-3AD203B41FA5}">
                      <a16:colId xmlns:a16="http://schemas.microsoft.com/office/drawing/2014/main" val="508182587"/>
                    </a:ext>
                  </a:extLst>
                </a:gridCol>
                <a:gridCol w="3596104">
                  <a:extLst>
                    <a:ext uri="{9D8B030D-6E8A-4147-A177-3AD203B41FA5}">
                      <a16:colId xmlns:a16="http://schemas.microsoft.com/office/drawing/2014/main" val="3355917766"/>
                    </a:ext>
                  </a:extLst>
                </a:gridCol>
              </a:tblGrid>
              <a:tr h="262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Topic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Expectation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Comments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132026"/>
                  </a:ext>
                </a:extLst>
              </a:tr>
              <a:tr h="4026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GitHub -Software Tools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4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The use of GitHub to handle a software project.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4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Understand GitHub Use how we are using it in our project.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6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4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23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1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</a:t>
            </a:r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 Content: Git and GitHub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9BF369-EB79-641D-F9E2-5A59C0CB935B}"/>
              </a:ext>
            </a:extLst>
          </p:cNvPr>
          <p:cNvSpPr txBox="1">
            <a:spLocks/>
          </p:cNvSpPr>
          <p:nvPr/>
        </p:nvSpPr>
        <p:spPr>
          <a:xfrm>
            <a:off x="531916" y="1139014"/>
            <a:ext cx="5288525" cy="4584831"/>
          </a:xfrm>
          <a:prstGeom prst="rect">
            <a:avLst/>
          </a:prstGeom>
        </p:spPr>
        <p:txBody>
          <a:bodyPr lIns="0" tIns="0" rIns="0" bIns="0" anchor="t">
            <a:normAutofit fontScale="70000" lnSpcReduction="20000"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42891" indent="-342891">
              <a:spcBef>
                <a:spcPts val="0"/>
              </a:spcBef>
              <a:buFont typeface="Arial,Sans-Serif" pitchFamily="2" charset="2"/>
              <a:buChar char="•"/>
            </a:pPr>
            <a:r>
              <a:rPr lang="en-US" b="1">
                <a:solidFill>
                  <a:schemeClr val="tx2"/>
                </a:solidFill>
                <a:latin typeface="Intel Clear"/>
              </a:rPr>
              <a:t>Create an account</a:t>
            </a:r>
          </a:p>
          <a:p>
            <a:pPr lvl="1"/>
            <a:r>
              <a:rPr lang="en-US">
                <a:latin typeface="Intel Clear"/>
                <a:hlinkClick r:id="rId2"/>
              </a:rPr>
              <a:t>https://github.com</a:t>
            </a:r>
          </a:p>
          <a:p>
            <a:pPr lvl="1"/>
            <a:r>
              <a:rPr lang="en-US">
                <a:latin typeface="Intel Clear"/>
              </a:rPr>
              <a:t>Create your Token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b="1">
                <a:latin typeface="Intel Clear"/>
              </a:rPr>
              <a:t>Create a repo</a:t>
            </a:r>
          </a:p>
          <a:p>
            <a:pPr lvl="1"/>
            <a:r>
              <a:rPr lang="en-US" sz="1200">
                <a:latin typeface="Intel Clear"/>
                <a:hlinkClick r:id="rId3"/>
              </a:rPr>
              <a:t>https://docs.github.com/en/get-started/quickstart/create-a-repo</a:t>
            </a:r>
            <a:endParaRPr lang="en-US" sz="1200">
              <a:latin typeface="Intel Clear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b="1">
                <a:latin typeface="Intel Clear"/>
              </a:rPr>
              <a:t>Clone your repo</a:t>
            </a:r>
          </a:p>
          <a:p>
            <a:pPr lvl="1"/>
            <a:r>
              <a:rPr lang="en-US">
                <a:latin typeface="Intel Clear"/>
              </a:rPr>
              <a:t>Pre-requisites: have git installed</a:t>
            </a:r>
          </a:p>
          <a:p>
            <a:pPr lvl="1"/>
            <a:r>
              <a:rPr lang="en-US">
                <a:latin typeface="Intel Clear"/>
              </a:rPr>
              <a:t>Configure your git</a:t>
            </a:r>
          </a:p>
          <a:p>
            <a:pPr marL="686418" lvl="2" indent="-197480"/>
            <a:r>
              <a:rPr lang="en-US">
                <a:latin typeface="Consolas"/>
              </a:rPr>
              <a:t>git config --global user.name "</a:t>
            </a:r>
            <a:r>
              <a:rPr lang="en-US" i="1">
                <a:latin typeface="Consolas"/>
              </a:rPr>
              <a:t>Name Lastname</a:t>
            </a:r>
            <a:r>
              <a:rPr lang="en-US">
                <a:latin typeface="Consolas"/>
              </a:rPr>
              <a:t>"</a:t>
            </a:r>
          </a:p>
          <a:p>
            <a:pPr marL="686418" lvl="2" indent="-197480"/>
            <a:r>
              <a:rPr lang="en-US">
                <a:latin typeface="Consolas"/>
              </a:rPr>
              <a:t>git config --global </a:t>
            </a:r>
            <a:r>
              <a:rPr lang="en-US" err="1">
                <a:latin typeface="Consolas"/>
              </a:rPr>
              <a:t>user.email</a:t>
            </a:r>
            <a:r>
              <a:rPr lang="en-US">
                <a:latin typeface="Consolas"/>
              </a:rPr>
              <a:t> "</a:t>
            </a:r>
            <a:r>
              <a:rPr lang="en-US" i="1" err="1">
                <a:latin typeface="Consolas"/>
              </a:rPr>
              <a:t>your@email</a:t>
            </a:r>
            <a:r>
              <a:rPr lang="en-US">
                <a:latin typeface="Consolas"/>
              </a:rPr>
              <a:t>"</a:t>
            </a:r>
          </a:p>
          <a:p>
            <a:pPr lvl="1"/>
            <a:r>
              <a:rPr lang="en-US">
                <a:latin typeface="Consolas"/>
              </a:rPr>
              <a:t>git clone </a:t>
            </a:r>
            <a:r>
              <a:rPr lang="en-US" i="1">
                <a:latin typeface="Consolas"/>
              </a:rPr>
              <a:t>&lt;repo address&gt;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b="1">
                <a:latin typeface="Intel Clear"/>
              </a:rPr>
              <a:t>Create a development branch</a:t>
            </a:r>
          </a:p>
          <a:p>
            <a:pPr>
              <a:buFont typeface="Wingdings,Sans-Serif" panose="020B0604020202020204" pitchFamily="34" charset="0"/>
              <a:buChar char="§"/>
            </a:pPr>
            <a:r>
              <a:rPr lang="en-US">
                <a:latin typeface="Consolas"/>
              </a:rPr>
              <a:t>git checkout –b </a:t>
            </a:r>
            <a:r>
              <a:rPr lang="en-US" err="1">
                <a:latin typeface="Consolas"/>
              </a:rPr>
              <a:t>mybranch</a:t>
            </a:r>
            <a:endParaRPr lang="en-US" err="1">
              <a:latin typeface="Intel Clear Light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>
              <a:latin typeface="Intel Clear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4E37F2-F256-D86A-75DE-8170DCF757F0}"/>
              </a:ext>
            </a:extLst>
          </p:cNvPr>
          <p:cNvSpPr txBox="1">
            <a:spLocks/>
          </p:cNvSpPr>
          <p:nvPr/>
        </p:nvSpPr>
        <p:spPr>
          <a:xfrm>
            <a:off x="6093527" y="1139014"/>
            <a:ext cx="5288525" cy="4584831"/>
          </a:xfrm>
          <a:prstGeom prst="rect">
            <a:avLst/>
          </a:prstGeom>
        </p:spPr>
        <p:txBody>
          <a:bodyPr lIns="0" tIns="0" rIns="0" bIns="0" anchor="t">
            <a:normAutofit fontScale="85000" lnSpcReduction="10000"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buFont typeface="Wingdings,Sans-Serif" panose="020B0604020202020204" pitchFamily="34" charset="0"/>
              <a:buChar char="§"/>
            </a:pPr>
            <a:r>
              <a:rPr lang="en-US" b="1">
                <a:latin typeface="Intel Clear"/>
              </a:rPr>
              <a:t>Create or modify your files</a:t>
            </a:r>
            <a:endParaRPr lang="en-US">
              <a:latin typeface="Intel Clear Light"/>
            </a:endParaRPr>
          </a:p>
          <a:p>
            <a:pPr>
              <a:buFont typeface="Wingdings,Sans-Serif" panose="020B0604020202020204" pitchFamily="34" charset="0"/>
              <a:buChar char="§"/>
            </a:pPr>
            <a:r>
              <a:rPr lang="en-US" b="1">
                <a:latin typeface="Intel Clear"/>
              </a:rPr>
              <a:t>Add your changes (stage)</a:t>
            </a:r>
            <a:endParaRPr lang="en-US">
              <a:latin typeface="Intel Clear Light"/>
            </a:endParaRPr>
          </a:p>
          <a:p>
            <a:pPr lvl="1">
              <a:buFont typeface="Wingdings,Sans-Serif" panose="020B0604020202020204" pitchFamily="34" charset="0"/>
              <a:buChar char="§"/>
            </a:pPr>
            <a:r>
              <a:rPr lang="en-US">
                <a:latin typeface="Consolas"/>
              </a:rPr>
              <a:t>git add . </a:t>
            </a:r>
            <a:r>
              <a:rPr lang="en-US">
                <a:latin typeface="Intel Clear"/>
              </a:rPr>
              <a:t> (this means all)</a:t>
            </a:r>
            <a:endParaRPr lang="en-US">
              <a:latin typeface="Intel Clear Light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b="1">
                <a:latin typeface="Intel Clear"/>
              </a:rPr>
              <a:t>Commit your changes (local repo)</a:t>
            </a:r>
            <a:endParaRPr lang="en-US"/>
          </a:p>
          <a:p>
            <a:pPr lvl="1"/>
            <a:r>
              <a:rPr lang="en-US">
                <a:latin typeface="Consolas"/>
              </a:rPr>
              <a:t>git commit –s –m "Commens of the changes done"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b="1">
                <a:latin typeface="Intel Clear"/>
              </a:rPr>
              <a:t>Create a pull request (for someone else to review)</a:t>
            </a:r>
          </a:p>
          <a:p>
            <a:pPr lvl="1"/>
            <a:r>
              <a:rPr lang="en-US">
                <a:latin typeface="Consolas"/>
              </a:rPr>
              <a:t>git push –u origin </a:t>
            </a:r>
            <a:r>
              <a:rPr lang="en-US" err="1">
                <a:latin typeface="Consolas"/>
              </a:rPr>
              <a:t>mybranch</a:t>
            </a:r>
            <a:endParaRPr lang="en-US">
              <a:latin typeface="Consolas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b="1">
                <a:latin typeface="Consolas"/>
              </a:rPr>
              <a:t>Approve and merge</a:t>
            </a:r>
          </a:p>
          <a:p>
            <a:pPr lvl="1"/>
            <a:r>
              <a:rPr lang="en-US">
                <a:latin typeface="Intel Clear"/>
              </a:rPr>
              <a:t>In the web page</a:t>
            </a:r>
          </a:p>
          <a:p>
            <a:pPr marL="0" indent="0">
              <a:buNone/>
            </a:pPr>
            <a:endParaRPr lang="en-US">
              <a:latin typeface="Intel Clear"/>
            </a:endParaRPr>
          </a:p>
          <a:p>
            <a:pPr marL="0" indent="0">
              <a:buNone/>
            </a:pPr>
            <a:endParaRPr lang="en-US">
              <a:latin typeface="Intel Clear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>
              <a:latin typeface="Intel Cle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53FCD-5160-A73B-3E2C-D1FD3C762584}"/>
              </a:ext>
            </a:extLst>
          </p:cNvPr>
          <p:cNvSpPr txBox="1"/>
          <p:nvPr/>
        </p:nvSpPr>
        <p:spPr>
          <a:xfrm>
            <a:off x="1692235" y="6094021"/>
            <a:ext cx="1157857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For more Git information </a:t>
            </a:r>
            <a:r>
              <a:rPr lang="en-US">
                <a:ea typeface="+mn-lt"/>
                <a:cs typeface="+mn-lt"/>
                <a:hlinkClick r:id="rId4"/>
              </a:rPr>
              <a:t>https://education.github.com/git-cheat-sheet-education.pdf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2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B7F2D-1697-59E4-380A-344F0A00A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Intel Clear Light"/>
              </a:rPr>
              <a:t>Visual Studio Code &amp;</a:t>
            </a:r>
          </a:p>
          <a:p>
            <a:r>
              <a:rPr lang="en-US" err="1">
                <a:latin typeface="Intel Clear Light"/>
              </a:rPr>
              <a:t>PlatformIO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7F2A53-2EFB-4E5B-8F9D-9E8EE9D226F2}"/>
              </a:ext>
            </a:extLst>
          </p:cNvPr>
          <p:cNvGraphicFramePr>
            <a:graphicFrameLocks noGrp="1"/>
          </p:cNvGraphicFramePr>
          <p:nvPr/>
        </p:nvGraphicFramePr>
        <p:xfrm>
          <a:off x="629461" y="261258"/>
          <a:ext cx="9702638" cy="88951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85279">
                  <a:extLst>
                    <a:ext uri="{9D8B030D-6E8A-4147-A177-3AD203B41FA5}">
                      <a16:colId xmlns:a16="http://schemas.microsoft.com/office/drawing/2014/main" val="2486331577"/>
                    </a:ext>
                  </a:extLst>
                </a:gridCol>
                <a:gridCol w="2951100">
                  <a:extLst>
                    <a:ext uri="{9D8B030D-6E8A-4147-A177-3AD203B41FA5}">
                      <a16:colId xmlns:a16="http://schemas.microsoft.com/office/drawing/2014/main" val="653226000"/>
                    </a:ext>
                  </a:extLst>
                </a:gridCol>
                <a:gridCol w="4166259">
                  <a:extLst>
                    <a:ext uri="{9D8B030D-6E8A-4147-A177-3AD203B41FA5}">
                      <a16:colId xmlns:a16="http://schemas.microsoft.com/office/drawing/2014/main" val="1387763225"/>
                    </a:ext>
                  </a:extLst>
                </a:gridCol>
              </a:tblGrid>
              <a:tr h="358756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231823"/>
                  </a:ext>
                </a:extLst>
              </a:tr>
              <a:tr h="530763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Visual Studio Code / </a:t>
                      </a:r>
                      <a:r>
                        <a:rPr lang="en-US" sz="1300" err="1"/>
                        <a:t>PlatformIO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Explain how we are using Visual Studio to code our Micro Controller Code.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different application to use depending in our needs and preferences.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87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68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8810F4-B478-F055-8F48-EAEC1EEF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1" y="879323"/>
            <a:ext cx="8134351" cy="515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Visual Studio Code and how to install </a:t>
            </a:r>
            <a:r>
              <a:rPr lang="en-US" sz="3200" err="1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PlatformIO</a:t>
            </a:r>
            <a:endParaRPr lang="en-US" err="1">
              <a:solidFill>
                <a:schemeClr val="tx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F48847-50EE-75AB-EC46-196AC154FFCA}"/>
              </a:ext>
            </a:extLst>
          </p:cNvPr>
          <p:cNvCxnSpPr/>
          <p:nvPr/>
        </p:nvCxnSpPr>
        <p:spPr>
          <a:xfrm flipH="1" flipV="1">
            <a:off x="3714750" y="1390651"/>
            <a:ext cx="361951" cy="127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A11E26-EEEA-E06E-0067-3CD0A6CA9455}"/>
              </a:ext>
            </a:extLst>
          </p:cNvPr>
          <p:cNvCxnSpPr/>
          <p:nvPr/>
        </p:nvCxnSpPr>
        <p:spPr>
          <a:xfrm flipV="1">
            <a:off x="1165225" y="2276475"/>
            <a:ext cx="374651" cy="6985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D322CD-52D0-E285-EE28-ADBFFBEC2C4F}"/>
              </a:ext>
            </a:extLst>
          </p:cNvPr>
          <p:cNvCxnSpPr>
            <a:cxnSpLocks/>
          </p:cNvCxnSpPr>
          <p:nvPr/>
        </p:nvCxnSpPr>
        <p:spPr>
          <a:xfrm flipH="1" flipV="1">
            <a:off x="5543550" y="1955801"/>
            <a:ext cx="361951" cy="127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3202D5-D099-5BB5-C4DF-230FB3F2CB7D}"/>
              </a:ext>
            </a:extLst>
          </p:cNvPr>
          <p:cNvSpPr txBox="1"/>
          <p:nvPr/>
        </p:nvSpPr>
        <p:spPr>
          <a:xfrm>
            <a:off x="977900" y="2159001"/>
            <a:ext cx="29519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</a:rPr>
              <a:t>1</a:t>
            </a:r>
            <a:endParaRPr lang="en-US" err="1">
              <a:solidFill>
                <a:schemeClr val="tx2"/>
              </a:solidFill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84BD6-BAE2-83B3-2058-5137C9F95E9C}"/>
              </a:ext>
            </a:extLst>
          </p:cNvPr>
          <p:cNvSpPr txBox="1"/>
          <p:nvPr/>
        </p:nvSpPr>
        <p:spPr>
          <a:xfrm>
            <a:off x="4102100" y="1244601"/>
            <a:ext cx="29519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88FD1A-217B-1AC1-047C-B1E3B8E56EAA}"/>
              </a:ext>
            </a:extLst>
          </p:cNvPr>
          <p:cNvSpPr txBox="1"/>
          <p:nvPr/>
        </p:nvSpPr>
        <p:spPr>
          <a:xfrm>
            <a:off x="5949951" y="1790701"/>
            <a:ext cx="29519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</a:rPr>
              <a:t>3</a:t>
            </a:r>
            <a:endParaRPr lang="en-US" err="1">
              <a:solidFill>
                <a:schemeClr val="tx2"/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746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6BCE-8256-8645-CCF6-0AF719AE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AB72C-2C68-AB8A-CB33-BA9703A865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2AAB4-0D23-6B77-F588-02A0E071A51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How to create a new project. (1/5)</a:t>
            </a:r>
          </a:p>
          <a:p>
            <a:endParaRPr lang="en-US"/>
          </a:p>
        </p:txBody>
      </p:sp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E59B0D0-A22C-7A84-815A-E64943B9A95B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2399774" y="1600203"/>
            <a:ext cx="7354095" cy="4648199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6698DF-1FFA-6F98-0BB6-56185F005298}"/>
              </a:ext>
            </a:extLst>
          </p:cNvPr>
          <p:cNvCxnSpPr/>
          <p:nvPr/>
        </p:nvCxnSpPr>
        <p:spPr>
          <a:xfrm flipH="1">
            <a:off x="3016249" y="5511801"/>
            <a:ext cx="120651" cy="6477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CBCAB5-8018-53C0-55B8-5147B2ED9194}"/>
              </a:ext>
            </a:extLst>
          </p:cNvPr>
          <p:cNvSpPr txBox="1"/>
          <p:nvPr/>
        </p:nvSpPr>
        <p:spPr>
          <a:xfrm>
            <a:off x="2863851" y="5022850"/>
            <a:ext cx="359719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Open </a:t>
            </a:r>
            <a:r>
              <a:rPr lang="en-US" err="1">
                <a:solidFill>
                  <a:schemeClr val="tx2"/>
                </a:solidFill>
              </a:rPr>
              <a:t>PlatformIO</a:t>
            </a:r>
            <a:r>
              <a:rPr lang="en-US">
                <a:solidFill>
                  <a:schemeClr val="tx2"/>
                </a:solidFill>
              </a:rPr>
              <a:t> Home</a:t>
            </a:r>
          </a:p>
        </p:txBody>
      </p:sp>
    </p:spTree>
    <p:extLst>
      <p:ext uri="{BB962C8B-B14F-4D97-AF65-F5344CB8AC3E}">
        <p14:creationId xmlns:p14="http://schemas.microsoft.com/office/powerpoint/2010/main" val="36195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How to create a new project. (2/5)</a:t>
            </a:r>
            <a:endParaRPr lang="en-US">
              <a:solidFill>
                <a:schemeClr val="tx2"/>
              </a:solidFill>
              <a:latin typeface="Intel Clear Light"/>
            </a:endParaRP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/>
          </a:p>
        </p:txBody>
      </p:sp>
      <p:pic>
        <p:nvPicPr>
          <p:cNvPr id="7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32989B-A7D0-E9F7-1BD6-C7EF49BEADCF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3709404" y="1524003"/>
            <a:ext cx="7408185" cy="467994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C51774-698F-CC59-275A-C20039C904E8}"/>
              </a:ext>
            </a:extLst>
          </p:cNvPr>
          <p:cNvSpPr txBox="1"/>
          <p:nvPr/>
        </p:nvSpPr>
        <p:spPr>
          <a:xfrm>
            <a:off x="571500" y="1676401"/>
            <a:ext cx="2431555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Check Platforms installed.</a:t>
            </a:r>
          </a:p>
          <a:p>
            <a:pPr defTabSz="2438278"/>
            <a:endParaRPr lang="en-US">
              <a:solidFill>
                <a:schemeClr val="tx2"/>
              </a:solidFill>
            </a:endParaRPr>
          </a:p>
          <a:p>
            <a:pPr defTabSz="2438278"/>
            <a:r>
              <a:rPr lang="en-US">
                <a:solidFill>
                  <a:schemeClr val="tx2"/>
                </a:solidFill>
              </a:rPr>
              <a:t>If not, search it on the Embedded menu (*)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And install the platform that you need.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79FC1-1A5D-A32C-900B-54140130C144}"/>
              </a:ext>
            </a:extLst>
          </p:cNvPr>
          <p:cNvCxnSpPr/>
          <p:nvPr/>
        </p:nvCxnSpPr>
        <p:spPr>
          <a:xfrm flipH="1">
            <a:off x="7254875" y="2060575"/>
            <a:ext cx="520700" cy="1651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E9FA82-8E63-D300-BB48-C93A68972B7C}"/>
              </a:ext>
            </a:extLst>
          </p:cNvPr>
          <p:cNvSpPr txBox="1"/>
          <p:nvPr/>
        </p:nvSpPr>
        <p:spPr>
          <a:xfrm>
            <a:off x="7835901" y="1924051"/>
            <a:ext cx="30789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1105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How to create a new project. (3/5)</a:t>
            </a:r>
            <a:endParaRPr lang="en-US">
              <a:solidFill>
                <a:schemeClr val="tx2"/>
              </a:solidFill>
              <a:latin typeface="Intel Clear Light"/>
            </a:endParaRP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941172-6D72-4B6B-A156-995BEFFF1C91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1993770" y="1415900"/>
            <a:ext cx="7423151" cy="4692955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79FC1-1A5D-A32C-900B-54140130C144}"/>
              </a:ext>
            </a:extLst>
          </p:cNvPr>
          <p:cNvCxnSpPr/>
          <p:nvPr/>
        </p:nvCxnSpPr>
        <p:spPr>
          <a:xfrm>
            <a:off x="6918325" y="2403475"/>
            <a:ext cx="374651" cy="1270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E9FA82-8E63-D300-BB48-C93A68972B7C}"/>
              </a:ext>
            </a:extLst>
          </p:cNvPr>
          <p:cNvSpPr txBox="1"/>
          <p:nvPr/>
        </p:nvSpPr>
        <p:spPr>
          <a:xfrm>
            <a:off x="5981700" y="2038351"/>
            <a:ext cx="186999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9290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91" y="0"/>
            <a:ext cx="11010816" cy="952499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KLIC Workshop Content:</a:t>
            </a:r>
            <a:endParaRPr lang="en-US" sz="3400" dirty="0"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  <a:sym typeface="Helvetica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CD5907C-B179-49D6-BBD0-0BF8BA84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63891"/>
              </p:ext>
            </p:extLst>
          </p:nvPr>
        </p:nvGraphicFramePr>
        <p:xfrm>
          <a:off x="476710" y="1314891"/>
          <a:ext cx="11591002" cy="292831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37903">
                  <a:extLst>
                    <a:ext uri="{9D8B030D-6E8A-4147-A177-3AD203B41FA5}">
                      <a16:colId xmlns:a16="http://schemas.microsoft.com/office/drawing/2014/main" val="4230762620"/>
                    </a:ext>
                  </a:extLst>
                </a:gridCol>
                <a:gridCol w="2816629">
                  <a:extLst>
                    <a:ext uri="{9D8B030D-6E8A-4147-A177-3AD203B41FA5}">
                      <a16:colId xmlns:a16="http://schemas.microsoft.com/office/drawing/2014/main" val="497824631"/>
                    </a:ext>
                  </a:extLst>
                </a:gridCol>
                <a:gridCol w="3276890">
                  <a:extLst>
                    <a:ext uri="{9D8B030D-6E8A-4147-A177-3AD203B41FA5}">
                      <a16:colId xmlns:a16="http://schemas.microsoft.com/office/drawing/2014/main" val="928404056"/>
                    </a:ext>
                  </a:extLst>
                </a:gridCol>
                <a:gridCol w="1029280">
                  <a:extLst>
                    <a:ext uri="{9D8B030D-6E8A-4147-A177-3AD203B41FA5}">
                      <a16:colId xmlns:a16="http://schemas.microsoft.com/office/drawing/2014/main" val="3098477960"/>
                    </a:ext>
                  </a:extLst>
                </a:gridCol>
                <a:gridCol w="1375874">
                  <a:extLst>
                    <a:ext uri="{9D8B030D-6E8A-4147-A177-3AD203B41FA5}">
                      <a16:colId xmlns:a16="http://schemas.microsoft.com/office/drawing/2014/main" val="2735326938"/>
                    </a:ext>
                  </a:extLst>
                </a:gridCol>
                <a:gridCol w="777213">
                  <a:extLst>
                    <a:ext uri="{9D8B030D-6E8A-4147-A177-3AD203B41FA5}">
                      <a16:colId xmlns:a16="http://schemas.microsoft.com/office/drawing/2014/main" val="3676997842"/>
                    </a:ext>
                  </a:extLst>
                </a:gridCol>
                <a:gridCol w="777213">
                  <a:extLst>
                    <a:ext uri="{9D8B030D-6E8A-4147-A177-3AD203B41FA5}">
                      <a16:colId xmlns:a16="http://schemas.microsoft.com/office/drawing/2014/main" val="3678594220"/>
                    </a:ext>
                  </a:extLst>
                </a:gridCol>
              </a:tblGrid>
              <a:tr h="33583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Prework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46188"/>
                  </a:ext>
                </a:extLst>
              </a:tr>
              <a:tr h="425090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Material procurement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Understand Material program Management.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Understand the process, and different tools to pay.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Felipe Lopez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4:30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75856"/>
                  </a:ext>
                </a:extLst>
              </a:tr>
              <a:tr h="466477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The use of GitHub to handle a software project.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Understand GitHub Use how we are using it in our project.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Marco Mora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Install 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4:50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4634"/>
                  </a:ext>
                </a:extLst>
              </a:tr>
              <a:tr h="439972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Visual Studio Code / </a:t>
                      </a:r>
                      <a:r>
                        <a:rPr lang="en-US" sz="1300" err="1"/>
                        <a:t>PlatformIO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Explain how we are using Visual Studio to code our Micro Controller Code.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Understand different application to use depending in our needs and preferences.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Polanco J.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Install Visual Studio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5:10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50485"/>
                  </a:ext>
                </a:extLst>
              </a:tr>
              <a:tr h="641763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Online Compilers Cpp.sh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different compilers options in the Web.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The intention is that we create one quick program and display results.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J. Preciado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Nothing.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540338"/>
                  </a:ext>
                </a:extLst>
              </a:tr>
              <a:tr h="455444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Mechanical Design Tool </a:t>
                      </a:r>
                      <a:r>
                        <a:rPr lang="en-US" sz="1300" err="1"/>
                        <a:t>FreeCAD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different options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Share our current progress.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312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8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Select board (4/5)</a:t>
            </a:r>
            <a:endParaRPr lang="en-US">
              <a:solidFill>
                <a:schemeClr val="tx2"/>
              </a:solidFill>
              <a:latin typeface="Intel Clear Light"/>
            </a:endParaRP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745242-E5DE-54F2-2262-250D0786B862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2255254" y="1327154"/>
            <a:ext cx="7643135" cy="4832348"/>
          </a:xfrm>
        </p:spPr>
      </p:pic>
    </p:spTree>
    <p:extLst>
      <p:ext uri="{BB962C8B-B14F-4D97-AF65-F5344CB8AC3E}">
        <p14:creationId xmlns:p14="http://schemas.microsoft.com/office/powerpoint/2010/main" val="7477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How to create a new project. (5/5)</a:t>
            </a:r>
            <a:endParaRPr lang="en-US">
              <a:solidFill>
                <a:schemeClr val="tx2"/>
              </a:solidFill>
              <a:latin typeface="Intel Clear Light"/>
            </a:endParaRP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/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72DDE8-67CE-0CCA-A16A-38ACF36A49CF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2318753" y="1397003"/>
            <a:ext cx="7554235" cy="4775199"/>
          </a:xfrm>
        </p:spPr>
      </p:pic>
    </p:spTree>
    <p:extLst>
      <p:ext uri="{BB962C8B-B14F-4D97-AF65-F5344CB8AC3E}">
        <p14:creationId xmlns:p14="http://schemas.microsoft.com/office/powerpoint/2010/main" val="35753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How to create a new project. (5/5)</a:t>
            </a:r>
            <a:endParaRPr lang="en-US">
              <a:solidFill>
                <a:schemeClr val="tx2"/>
              </a:solidFill>
              <a:latin typeface="Intel Clear Light"/>
            </a:endParaRP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/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72DDE8-67CE-0CCA-A16A-38ACF36A49CF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2318753" y="1397003"/>
            <a:ext cx="7554235" cy="4775199"/>
          </a:xfrm>
        </p:spPr>
      </p:pic>
    </p:spTree>
    <p:extLst>
      <p:ext uri="{BB962C8B-B14F-4D97-AF65-F5344CB8AC3E}">
        <p14:creationId xmlns:p14="http://schemas.microsoft.com/office/powerpoint/2010/main" val="26062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Structure of our new project.</a:t>
            </a: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/>
          </a:p>
        </p:txBody>
      </p:sp>
      <p:pic>
        <p:nvPicPr>
          <p:cNvPr id="16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9AF292-69D5-AACC-60F7-D2EF291E9443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3696703" y="1270003"/>
            <a:ext cx="7884435" cy="498474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E819AA-85F7-CA13-FCDB-302A5BE06277}"/>
              </a:ext>
            </a:extLst>
          </p:cNvPr>
          <p:cNvCxnSpPr/>
          <p:nvPr/>
        </p:nvCxnSpPr>
        <p:spPr>
          <a:xfrm>
            <a:off x="2806701" y="1708151"/>
            <a:ext cx="1231900" cy="5842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628058-2521-9119-7F67-0885E16234BC}"/>
              </a:ext>
            </a:extLst>
          </p:cNvPr>
          <p:cNvSpPr txBox="1"/>
          <p:nvPr/>
        </p:nvSpPr>
        <p:spPr>
          <a:xfrm>
            <a:off x="260349" y="1447801"/>
            <a:ext cx="252052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Source files folder</a:t>
            </a:r>
            <a:endParaRPr lang="en-US" err="1">
              <a:solidFill>
                <a:schemeClr val="tx2"/>
              </a:solidFill>
              <a:sym typeface="Helvetica Neue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78FB09-4349-308A-FCC1-653C56F0D5D0}"/>
              </a:ext>
            </a:extLst>
          </p:cNvPr>
          <p:cNvCxnSpPr>
            <a:cxnSpLocks/>
          </p:cNvCxnSpPr>
          <p:nvPr/>
        </p:nvCxnSpPr>
        <p:spPr>
          <a:xfrm>
            <a:off x="3035301" y="2139949"/>
            <a:ext cx="1098551" cy="7112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0B8B03-32A6-E93B-05F9-31E21EE72E19}"/>
              </a:ext>
            </a:extLst>
          </p:cNvPr>
          <p:cNvSpPr txBox="1"/>
          <p:nvPr/>
        </p:nvSpPr>
        <p:spPr>
          <a:xfrm>
            <a:off x="260349" y="1905001"/>
            <a:ext cx="290152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Project configuration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99982D-8D18-C3A9-88CE-DECDAF5ECEE4}"/>
              </a:ext>
            </a:extLst>
          </p:cNvPr>
          <p:cNvSpPr/>
          <p:nvPr/>
        </p:nvSpPr>
        <p:spPr>
          <a:xfrm>
            <a:off x="5759451" y="2604435"/>
            <a:ext cx="2425700" cy="59503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2E4628-F5E0-6D8C-5AC1-B95210FC0639}"/>
              </a:ext>
            </a:extLst>
          </p:cNvPr>
          <p:cNvCxnSpPr>
            <a:cxnSpLocks/>
          </p:cNvCxnSpPr>
          <p:nvPr/>
        </p:nvCxnSpPr>
        <p:spPr>
          <a:xfrm>
            <a:off x="3009900" y="3016249"/>
            <a:ext cx="2736851" cy="4191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BF454A-6105-DA80-8F73-AB1DDCD4436B}"/>
              </a:ext>
            </a:extLst>
          </p:cNvPr>
          <p:cNvSpPr txBox="1"/>
          <p:nvPr/>
        </p:nvSpPr>
        <p:spPr>
          <a:xfrm>
            <a:off x="260348" y="2476501"/>
            <a:ext cx="2901523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Source file (main)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Or in </a:t>
            </a:r>
            <a:r>
              <a:rPr lang="en-US" err="1">
                <a:solidFill>
                  <a:schemeClr val="tx2"/>
                </a:solidFill>
              </a:rPr>
              <a:t>arduino</a:t>
            </a:r>
            <a:r>
              <a:rPr lang="en-US">
                <a:solidFill>
                  <a:schemeClr val="tx2"/>
                </a:solidFill>
              </a:rPr>
              <a:t> this will be the .</a:t>
            </a:r>
            <a:r>
              <a:rPr lang="en-US" err="1">
                <a:solidFill>
                  <a:schemeClr val="tx2"/>
                </a:solidFill>
              </a:rPr>
              <a:t>ino</a:t>
            </a:r>
            <a:r>
              <a:rPr lang="en-US">
                <a:solidFill>
                  <a:schemeClr val="tx2"/>
                </a:solidFill>
              </a:rPr>
              <a:t> file.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D02B3-81FC-1DDA-B959-44D09850CC25}"/>
              </a:ext>
            </a:extLst>
          </p:cNvPr>
          <p:cNvSpPr txBox="1"/>
          <p:nvPr/>
        </p:nvSpPr>
        <p:spPr>
          <a:xfrm>
            <a:off x="260348" y="3987801"/>
            <a:ext cx="290152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 err="1">
                <a:solidFill>
                  <a:schemeClr val="tx2"/>
                </a:solidFill>
              </a:rPr>
              <a:t>PlatformIO</a:t>
            </a:r>
            <a:r>
              <a:rPr lang="en-US">
                <a:solidFill>
                  <a:schemeClr val="tx2"/>
                </a:solidFill>
              </a:rPr>
              <a:t> Toolbar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7F1F6A-DE04-7564-F8E1-3762744DB5C4}"/>
              </a:ext>
            </a:extLst>
          </p:cNvPr>
          <p:cNvCxnSpPr>
            <a:cxnSpLocks/>
          </p:cNvCxnSpPr>
          <p:nvPr/>
        </p:nvCxnSpPr>
        <p:spPr>
          <a:xfrm>
            <a:off x="2768601" y="4165599"/>
            <a:ext cx="1708151" cy="19685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2BA9B-F40A-C3F4-EB13-4DB090D8ACB2}"/>
              </a:ext>
            </a:extLst>
          </p:cNvPr>
          <p:cNvSpPr/>
          <p:nvPr/>
        </p:nvSpPr>
        <p:spPr>
          <a:xfrm>
            <a:off x="4267199" y="5893733"/>
            <a:ext cx="1117600" cy="59503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539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Build your project.</a:t>
            </a: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/>
          </a:p>
        </p:txBody>
      </p:sp>
      <p:pic>
        <p:nvPicPr>
          <p:cNvPr id="5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BC57257-2753-B721-8C36-3842B5829BFE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1893303" y="1282703"/>
            <a:ext cx="7693935" cy="486409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DF58D5-9C27-FDC6-C073-32591620316C}"/>
              </a:ext>
            </a:extLst>
          </p:cNvPr>
          <p:cNvSpPr txBox="1"/>
          <p:nvPr/>
        </p:nvSpPr>
        <p:spPr>
          <a:xfrm>
            <a:off x="190499" y="5035551"/>
            <a:ext cx="133307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Build Icon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3E8FDD-85B9-6270-42B7-F0151BF4C35A}"/>
              </a:ext>
            </a:extLst>
          </p:cNvPr>
          <p:cNvCxnSpPr>
            <a:cxnSpLocks/>
          </p:cNvCxnSpPr>
          <p:nvPr/>
        </p:nvCxnSpPr>
        <p:spPr>
          <a:xfrm>
            <a:off x="1454149" y="5238750"/>
            <a:ext cx="1212851" cy="79375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7A99AF-B3E2-68D6-A217-B6C32E14BFAF}"/>
              </a:ext>
            </a:extLst>
          </p:cNvPr>
          <p:cNvSpPr/>
          <p:nvPr/>
        </p:nvSpPr>
        <p:spPr>
          <a:xfrm flipH="1" flipV="1">
            <a:off x="2590799" y="5785784"/>
            <a:ext cx="165100" cy="59503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3D22D8-C1EF-CFC0-7885-D26E3AABC1D3}"/>
              </a:ext>
            </a:extLst>
          </p:cNvPr>
          <p:cNvCxnSpPr>
            <a:cxnSpLocks/>
          </p:cNvCxnSpPr>
          <p:nvPr/>
        </p:nvCxnSpPr>
        <p:spPr>
          <a:xfrm>
            <a:off x="1441450" y="2813048"/>
            <a:ext cx="2400300" cy="9652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CA6F85-5F46-4104-BDDD-072DE5FE624C}"/>
              </a:ext>
            </a:extLst>
          </p:cNvPr>
          <p:cNvSpPr txBox="1"/>
          <p:nvPr/>
        </p:nvSpPr>
        <p:spPr>
          <a:xfrm>
            <a:off x="241299" y="2628901"/>
            <a:ext cx="1472772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Build log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Here shows compilation errors or success build.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A2BEAF-55E5-EEBF-AD7B-A34D275F0613}"/>
              </a:ext>
            </a:extLst>
          </p:cNvPr>
          <p:cNvSpPr/>
          <p:nvPr/>
        </p:nvSpPr>
        <p:spPr>
          <a:xfrm flipH="1" flipV="1">
            <a:off x="3886198" y="4503083"/>
            <a:ext cx="5670551" cy="59503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833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Flash to the device.</a:t>
            </a: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/>
          </a:p>
        </p:txBody>
      </p:sp>
      <p:pic>
        <p:nvPicPr>
          <p:cNvPr id="5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CFF15C-8EAA-889E-5433-EAFB6F7B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503" y="1187453"/>
            <a:ext cx="7693935" cy="486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68655-E7AE-CCAF-F474-A4D311ABEB62}"/>
              </a:ext>
            </a:extLst>
          </p:cNvPr>
          <p:cNvSpPr txBox="1"/>
          <p:nvPr/>
        </p:nvSpPr>
        <p:spPr>
          <a:xfrm>
            <a:off x="647699" y="4940301"/>
            <a:ext cx="133307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Flash Icon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12FE9A-5367-7969-9D4B-AB7F1566FEFF}"/>
              </a:ext>
            </a:extLst>
          </p:cNvPr>
          <p:cNvCxnSpPr>
            <a:cxnSpLocks/>
          </p:cNvCxnSpPr>
          <p:nvPr/>
        </p:nvCxnSpPr>
        <p:spPr>
          <a:xfrm>
            <a:off x="1981201" y="5143499"/>
            <a:ext cx="1301751" cy="79375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C213F3-2081-B396-6AA5-FFFF6322099C}"/>
              </a:ext>
            </a:extLst>
          </p:cNvPr>
          <p:cNvCxnSpPr>
            <a:cxnSpLocks/>
          </p:cNvCxnSpPr>
          <p:nvPr/>
        </p:nvCxnSpPr>
        <p:spPr>
          <a:xfrm>
            <a:off x="1898650" y="2717799"/>
            <a:ext cx="2400300" cy="9652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50DD62-5CC6-CEE1-5AE1-8D08E80C03F8}"/>
              </a:ext>
            </a:extLst>
          </p:cNvPr>
          <p:cNvSpPr txBox="1"/>
          <p:nvPr/>
        </p:nvSpPr>
        <p:spPr>
          <a:xfrm>
            <a:off x="698499" y="2533650"/>
            <a:ext cx="1472772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Flash log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Here shows upload status and errors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EFFBED-A39D-CD92-ABB2-003A1730B21F}"/>
              </a:ext>
            </a:extLst>
          </p:cNvPr>
          <p:cNvSpPr/>
          <p:nvPr/>
        </p:nvSpPr>
        <p:spPr>
          <a:xfrm flipH="1" flipV="1">
            <a:off x="4343398" y="4407833"/>
            <a:ext cx="5670551" cy="59503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144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E3A-A668-77D6-D3D0-0050B4C9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tx2"/>
                </a:solidFill>
                <a:latin typeface="Intel Clear"/>
              </a:rPr>
              <a:t>Open monitor serial</a:t>
            </a: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>
              <a:solidFill>
                <a:schemeClr val="tx2"/>
              </a:solidFill>
              <a:latin typeface="Intel Clear"/>
            </a:endParaRPr>
          </a:p>
          <a:p>
            <a:endParaRPr lang="en-US"/>
          </a:p>
        </p:txBody>
      </p:sp>
      <p:pic>
        <p:nvPicPr>
          <p:cNvPr id="5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CFF15C-8EAA-889E-5433-EAFB6F7B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503" y="1187453"/>
            <a:ext cx="7693935" cy="4864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68655-E7AE-CCAF-F474-A4D311ABEB62}"/>
              </a:ext>
            </a:extLst>
          </p:cNvPr>
          <p:cNvSpPr txBox="1"/>
          <p:nvPr/>
        </p:nvSpPr>
        <p:spPr>
          <a:xfrm>
            <a:off x="768348" y="4597401"/>
            <a:ext cx="133307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Monitor serial Button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12FE9A-5367-7969-9D4B-AB7F1566FEFF}"/>
              </a:ext>
            </a:extLst>
          </p:cNvPr>
          <p:cNvCxnSpPr>
            <a:cxnSpLocks/>
          </p:cNvCxnSpPr>
          <p:nvPr/>
        </p:nvCxnSpPr>
        <p:spPr>
          <a:xfrm>
            <a:off x="1911351" y="4781549"/>
            <a:ext cx="1816100" cy="116205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C213F3-2081-B396-6AA5-FFFF6322099C}"/>
              </a:ext>
            </a:extLst>
          </p:cNvPr>
          <p:cNvCxnSpPr>
            <a:cxnSpLocks/>
          </p:cNvCxnSpPr>
          <p:nvPr/>
        </p:nvCxnSpPr>
        <p:spPr>
          <a:xfrm>
            <a:off x="1898650" y="2717799"/>
            <a:ext cx="2400300" cy="9652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50DD62-5CC6-CEE1-5AE1-8D08E80C03F8}"/>
              </a:ext>
            </a:extLst>
          </p:cNvPr>
          <p:cNvSpPr txBox="1"/>
          <p:nvPr/>
        </p:nvSpPr>
        <p:spPr>
          <a:xfrm>
            <a:off x="609599" y="2425699"/>
            <a:ext cx="147277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38278"/>
            <a:r>
              <a:rPr lang="en-US">
                <a:solidFill>
                  <a:schemeClr val="tx2"/>
                </a:solidFill>
              </a:rPr>
              <a:t>Monitor Serial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Output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EFFBED-A39D-CD92-ABB2-003A1730B21F}"/>
              </a:ext>
            </a:extLst>
          </p:cNvPr>
          <p:cNvSpPr/>
          <p:nvPr/>
        </p:nvSpPr>
        <p:spPr>
          <a:xfrm flipH="1" flipV="1">
            <a:off x="4343398" y="4407833"/>
            <a:ext cx="5670551" cy="59503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/>
            <a:endParaRPr lang="en-US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7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++ Plus to practice coding skills.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CED8EC-573A-44B3-98D8-B3D254C6400D}"/>
              </a:ext>
            </a:extLst>
          </p:cNvPr>
          <p:cNvGraphicFramePr>
            <a:graphicFrameLocks noGrp="1"/>
          </p:cNvGraphicFramePr>
          <p:nvPr/>
        </p:nvGraphicFramePr>
        <p:xfrm>
          <a:off x="592139" y="883920"/>
          <a:ext cx="8127999" cy="10718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816127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391519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10161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98375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Online Compilers Cpp.sh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different compilers options in the Web.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The intention is that we create one quick program and display results.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2863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98ED230-54A7-4C5A-AAA5-05EEA484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62" y="1955801"/>
            <a:ext cx="3658839" cy="4382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47CD5-6514-4C8C-9923-1AF538A1DF86}"/>
              </a:ext>
            </a:extLst>
          </p:cNvPr>
          <p:cNvSpPr txBox="1"/>
          <p:nvPr/>
        </p:nvSpPr>
        <p:spPr>
          <a:xfrm>
            <a:off x="6447409" y="2574923"/>
            <a:ext cx="285639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/>
              <a:t>https://cpp.sh/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DC5AD-8559-4860-9F9A-B1B77344E6DF}"/>
              </a:ext>
            </a:extLst>
          </p:cNvPr>
          <p:cNvSpPr txBox="1"/>
          <p:nvPr/>
        </p:nvSpPr>
        <p:spPr>
          <a:xfrm>
            <a:off x="6196614" y="3857000"/>
            <a:ext cx="5379869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  <a:sym typeface="Helvetica Neue"/>
              </a:rPr>
              <a:t>Compiler WEB Page.</a:t>
            </a:r>
          </a:p>
          <a:p>
            <a:pPr defTabSz="2438278" hangingPunct="0"/>
            <a:r>
              <a:rPr lang="en-US">
                <a:solidFill>
                  <a:schemeClr val="tx2"/>
                </a:solidFill>
              </a:rPr>
              <a:t>It allow us to validate C/C++ code</a:t>
            </a:r>
          </a:p>
          <a:p>
            <a:pPr defTabSz="2438278" hangingPunct="0"/>
            <a:r>
              <a:rPr lang="en-US">
                <a:solidFill>
                  <a:schemeClr val="tx2"/>
                </a:solidFill>
                <a:sym typeface="Helvetica Neue"/>
              </a:rPr>
              <a:t>If it compiles or not identifying issues.</a:t>
            </a:r>
          </a:p>
          <a:p>
            <a:pPr defTabSz="2438278" hangingPunct="0"/>
            <a:endParaRPr lang="en-US" err="1">
              <a:solidFill>
                <a:schemeClr val="tx2"/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918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F09679-71E6-4F41-A3AA-99740FCF2D84}"/>
              </a:ext>
            </a:extLst>
          </p:cNvPr>
          <p:cNvGraphicFramePr>
            <a:graphicFrameLocks noGrp="1"/>
          </p:cNvGraphicFramePr>
          <p:nvPr/>
        </p:nvGraphicFramePr>
        <p:xfrm>
          <a:off x="627650" y="769399"/>
          <a:ext cx="8127999" cy="10718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162118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523294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30836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37353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Mechanical Design Tool </a:t>
                      </a:r>
                      <a:r>
                        <a:rPr lang="en-US" sz="2000" b="0" i="0" u="none" strike="noStrike" cap="none" spc="0" baseline="0" err="1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FreeCAD</a:t>
                      </a:r>
                      <a:endParaRPr lang="en-US" sz="20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different options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Share our current progress.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0782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3ACC9ED-CC1E-48A0-8DE5-F3C4B241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3" y="1841280"/>
            <a:ext cx="2504265" cy="4706177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F3B71FB-3C3F-48AA-9206-680F015D2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917" y="1957850"/>
            <a:ext cx="4634675" cy="4473036"/>
          </a:xfrm>
          <a:prstGeom prst="rect">
            <a:avLst/>
          </a:prstGeom>
          <a:solidFill>
            <a:srgbClr val="009E6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-50784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3B3D40"/>
              </a:solidFill>
              <a:latin typeface="Roboto" panose="02000000000000000000" pitchFamily="2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200">
                <a:solidFill>
                  <a:srgbClr val="757575"/>
                </a:solidFill>
                <a:latin typeface="Roboto" panose="02000000000000000000" pitchFamily="2" charset="0"/>
                <a:hlinkClick r:id="rId3" tooltip="Windows"/>
              </a:rPr>
              <a:t>Windows</a:t>
            </a:r>
            <a:endParaRPr lang="en-US" altLang="en-US" sz="1200">
              <a:solidFill>
                <a:srgbClr val="757575"/>
              </a:solidFill>
              <a:latin typeface="Roboto" panose="02000000000000000000" pitchFamily="2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200">
                <a:solidFill>
                  <a:srgbClr val="757575"/>
                </a:solidFill>
                <a:latin typeface="Roboto" panose="02000000000000000000" pitchFamily="2" charset="0"/>
                <a:hlinkClick r:id="rId4" tooltip="Multimedia  "/>
              </a:rPr>
              <a:t>Multimedia </a:t>
            </a:r>
            <a:endParaRPr lang="en-US" altLang="en-US" sz="1200">
              <a:solidFill>
                <a:srgbClr val="757575"/>
              </a:solidFill>
              <a:latin typeface="Roboto" panose="02000000000000000000" pitchFamily="2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1200">
                <a:solidFill>
                  <a:srgbClr val="757575"/>
                </a:solidFill>
                <a:latin typeface="Roboto" panose="02000000000000000000" pitchFamily="2" charset="0"/>
                <a:hlinkClick r:id="rId5" tooltip="Graphic &amp; Design"/>
              </a:rPr>
              <a:t>Graphic &amp; Design</a:t>
            </a:r>
            <a:endParaRPr lang="en-US" altLang="en-US" sz="1200">
              <a:solidFill>
                <a:srgbClr val="757575"/>
              </a:solidFill>
              <a:latin typeface="Roboto" panose="02000000000000000000" pitchFamily="2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1200" err="1">
                <a:solidFill>
                  <a:srgbClr val="757575"/>
                </a:solidFill>
                <a:latin typeface="Roboto" panose="02000000000000000000" pitchFamily="2" charset="0"/>
                <a:hlinkClick r:id="rId6" tooltip="FreeCAD"/>
              </a:rPr>
              <a:t>FreeCAD</a:t>
            </a:r>
            <a:endParaRPr lang="en-US" altLang="en-US" sz="1200">
              <a:solidFill>
                <a:srgbClr val="3B3D40"/>
              </a:solidFill>
              <a:latin typeface="Roboto" panose="02000000000000000000" pitchFamily="2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en-US" sz="1200">
                <a:solidFill>
                  <a:srgbClr val="3B3D40"/>
                </a:solidFill>
                <a:latin typeface="Roboto" panose="02000000000000000000" pitchFamily="2" charset="0"/>
              </a:rPr>
              <a:t>Download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/>
              <a:t>  </a:t>
            </a:r>
            <a:r>
              <a:rPr lang="en-US" altLang="en-US" sz="7200"/>
              <a:t>     </a:t>
            </a:r>
            <a:endParaRPr lang="en-US" altLang="en-US">
              <a:latin typeface="Arial" panose="020B060402020202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latin typeface="Arial" panose="020B0604020202020204" pitchFamily="34" charset="0"/>
                <a:hlinkClick r:id="rId6" tooltip="Download FreeCAD for PC"/>
              </a:rPr>
              <a:t>Download </a:t>
            </a:r>
            <a:r>
              <a:rPr lang="en-US" altLang="en-US" sz="1600" b="1" err="1">
                <a:latin typeface="Arial" panose="020B0604020202020204" pitchFamily="34" charset="0"/>
                <a:hlinkClick r:id="rId6" tooltip="Download FreeCAD for PC"/>
              </a:rPr>
              <a:t>FreeCAD</a:t>
            </a:r>
            <a:r>
              <a:rPr lang="en-US" altLang="en-US" sz="1600" b="1">
                <a:latin typeface="Arial" panose="020B0604020202020204" pitchFamily="34" charset="0"/>
                <a:hlinkClick r:id="rId6" tooltip="Download FreeCAD for PC"/>
              </a:rPr>
              <a:t> </a:t>
            </a:r>
            <a:r>
              <a:rPr lang="en-US" altLang="en-US" sz="1600">
                <a:latin typeface="Arial" panose="020B0604020202020204" pitchFamily="34" charset="0"/>
                <a:hlinkClick r:id="rId6" tooltip="Download FreeCAD for PC"/>
              </a:rPr>
              <a:t>for PC</a:t>
            </a:r>
            <a:endParaRPr lang="en-US" altLang="en-US" sz="1600" b="1">
              <a:latin typeface="Arial" panose="020B060402020202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800">
                <a:latin typeface="Arial" panose="020B0604020202020204" pitchFamily="34" charset="0"/>
              </a:rPr>
              <a:t>Free</a:t>
            </a:r>
            <a:endParaRPr lang="en-US" altLang="en-US">
              <a:latin typeface="Arial" panose="020B060402020202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In English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V 0.20.0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3.5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solidFill>
                  <a:srgbClr val="3B3D40"/>
                </a:solidFill>
                <a:latin typeface="Arial" panose="020B0604020202020204" pitchFamily="34" charset="0"/>
              </a:rPr>
              <a:t>(264)</a:t>
            </a:r>
            <a:endParaRPr lang="en-US" altLang="en-US">
              <a:latin typeface="Arial" panose="020B060402020202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solidFill>
                  <a:srgbClr val="757575"/>
                </a:solidFill>
                <a:latin typeface="Arial" panose="020B0604020202020204" pitchFamily="34" charset="0"/>
              </a:rPr>
              <a:t>Security Status</a:t>
            </a:r>
            <a:endParaRPr lang="en-US" altLang="en-US">
              <a:latin typeface="Arial" panose="020B060402020202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err="1">
                <a:solidFill>
                  <a:srgbClr val="3B3D40"/>
                </a:solidFill>
                <a:latin typeface="Arial" panose="020B0604020202020204" pitchFamily="34" charset="0"/>
              </a:rPr>
              <a:t>FreeCAD</a:t>
            </a:r>
            <a:r>
              <a:rPr lang="en-US" altLang="en-US">
                <a:solidFill>
                  <a:srgbClr val="3B3D40"/>
                </a:solidFill>
                <a:latin typeface="Arial" panose="020B0604020202020204" pitchFamily="34" charset="0"/>
              </a:rPr>
              <a:t> free download</a:t>
            </a:r>
            <a:endParaRPr lang="en-US" altLang="en-US">
              <a:solidFill>
                <a:srgbClr val="FFFFFF"/>
              </a:solidFill>
              <a:latin typeface="Arial" panose="020B0604020202020204" pitchFamily="34" charset="0"/>
              <a:hlinkClick r:id="rId7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  <a:hlinkClick r:id="rId7"/>
              </a:rPr>
              <a:t>Free </a:t>
            </a:r>
            <a:r>
              <a:rPr lang="en-US" altLang="en-US" b="1" err="1">
                <a:solidFill>
                  <a:srgbClr val="FFFFFF"/>
                </a:solidFill>
                <a:latin typeface="Arial" panose="020B0604020202020204" pitchFamily="34" charset="0"/>
                <a:hlinkClick r:id="rId7"/>
              </a:rPr>
              <a:t>Download</a:t>
            </a:r>
            <a:r>
              <a:rPr lang="en-US" altLang="en-US" err="1">
                <a:solidFill>
                  <a:srgbClr val="FFFFFF"/>
                </a:solidFill>
                <a:latin typeface="Arial" panose="020B0604020202020204" pitchFamily="34" charset="0"/>
                <a:hlinkClick r:id="rId7"/>
              </a:rPr>
              <a:t>for</a:t>
            </a: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hlinkClick r:id="rId7"/>
              </a:rPr>
              <a:t> PC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026" name="Picture 2" descr="FreeCAD">
            <a:hlinkClick r:id="rId6"/>
            <a:extLst>
              <a:ext uri="{FF2B5EF4-FFF2-40B4-BE49-F238E27FC236}">
                <a16:creationId xmlns:a16="http://schemas.microsoft.com/office/drawing/2014/main" id="{0E59D28A-362A-4612-A75C-5FD28FD8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755" y="195784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71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F09679-71E6-4F41-A3AA-99740FCF2D84}"/>
              </a:ext>
            </a:extLst>
          </p:cNvPr>
          <p:cNvGraphicFramePr>
            <a:graphicFrameLocks noGrp="1"/>
          </p:cNvGraphicFramePr>
          <p:nvPr/>
        </p:nvGraphicFramePr>
        <p:xfrm>
          <a:off x="627650" y="769399"/>
          <a:ext cx="8127999" cy="10718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162118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523294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30836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37353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Mechanical Design Tool </a:t>
                      </a:r>
                      <a:r>
                        <a:rPr lang="en-US" sz="2000" b="0" i="0" u="none" strike="noStrike" cap="none" spc="0" baseline="0" err="1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FreeCAD</a:t>
                      </a:r>
                      <a:endParaRPr lang="en-US" sz="20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different options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Share our current progress.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0782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73D4815-1269-489E-9F2F-B654D848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45" y="1841280"/>
            <a:ext cx="7384665" cy="496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 Project Idea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9B86D1-89DE-419A-B0B7-05E6FEC68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35303"/>
              </p:ext>
            </p:extLst>
          </p:nvPr>
        </p:nvGraphicFramePr>
        <p:xfrm>
          <a:off x="502977" y="924371"/>
          <a:ext cx="9774315" cy="104485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258105">
                  <a:extLst>
                    <a:ext uri="{9D8B030D-6E8A-4147-A177-3AD203B41FA5}">
                      <a16:colId xmlns:a16="http://schemas.microsoft.com/office/drawing/2014/main" val="667303290"/>
                    </a:ext>
                  </a:extLst>
                </a:gridCol>
                <a:gridCol w="3258105">
                  <a:extLst>
                    <a:ext uri="{9D8B030D-6E8A-4147-A177-3AD203B41FA5}">
                      <a16:colId xmlns:a16="http://schemas.microsoft.com/office/drawing/2014/main" val="2953836324"/>
                    </a:ext>
                  </a:extLst>
                </a:gridCol>
                <a:gridCol w="3258105">
                  <a:extLst>
                    <a:ext uri="{9D8B030D-6E8A-4147-A177-3AD203B41FA5}">
                      <a16:colId xmlns:a16="http://schemas.microsoft.com/office/drawing/2014/main" val="3831769641"/>
                    </a:ext>
                  </a:extLst>
                </a:gridCol>
              </a:tblGrid>
              <a:tr h="33619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31147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Define Project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Define clear Idea with specific details.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You Idea, Inputs, Outputs, Requirements, components, cost, Learnings, time bound.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747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D9BAC3-AE64-4A2F-BB50-AE7DEF9CDE4C}"/>
              </a:ext>
            </a:extLst>
          </p:cNvPr>
          <p:cNvSpPr txBox="1"/>
          <p:nvPr/>
        </p:nvSpPr>
        <p:spPr>
          <a:xfrm>
            <a:off x="452762" y="2405850"/>
            <a:ext cx="6498455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342891" lvl="1" indent="-342891" defTabSz="2438278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sym typeface="Helvetica Neue"/>
              </a:rPr>
              <a:t>Get clear definition about your Idea:</a:t>
            </a:r>
          </a:p>
          <a:p>
            <a:pPr marL="342891" lvl="1" indent="-342891" defTabSz="2438278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sym typeface="Helvetica Neue"/>
              </a:rPr>
              <a:t>Write it in a pap</a:t>
            </a:r>
            <a:r>
              <a:rPr lang="en-US">
                <a:solidFill>
                  <a:schemeClr val="tx2"/>
                </a:solidFill>
              </a:rPr>
              <a:t>er is important:</a:t>
            </a:r>
          </a:p>
          <a:p>
            <a:pPr marL="342891" lvl="1" indent="-342891" defTabSz="2438278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Define Inputs, Outputs, General Purposes</a:t>
            </a:r>
          </a:p>
          <a:p>
            <a:pPr marL="342891" lvl="1" indent="-342891" defTabSz="2438278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Main components understand technology and cost</a:t>
            </a:r>
          </a:p>
          <a:p>
            <a:pPr marL="342891" lvl="1" indent="-342891" defTabSz="2438278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highlight>
                  <a:srgbClr val="FFFF00"/>
                </a:highlight>
              </a:rPr>
              <a:t>Get a physical prototype as soon as you can</a:t>
            </a:r>
          </a:p>
          <a:p>
            <a:pPr marL="342891" lvl="1" indent="-342891" defTabSz="2438278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 Consider </a:t>
            </a:r>
            <a:r>
              <a:rPr lang="en-US" err="1">
                <a:solidFill>
                  <a:schemeClr val="tx2"/>
                </a:solidFill>
              </a:rPr>
              <a:t>ProtoBoard</a:t>
            </a:r>
            <a:r>
              <a:rPr lang="en-US">
                <a:solidFill>
                  <a:schemeClr val="tx2"/>
                </a:solidFill>
              </a:rPr>
              <a:t> tool</a:t>
            </a:r>
          </a:p>
          <a:p>
            <a:pPr defTabSz="2438278" hangingPunct="0"/>
            <a:endParaRPr lang="en-US" err="1">
              <a:solidFill>
                <a:schemeClr val="tx2"/>
              </a:solidFill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FBD45-A090-ED70-E114-82298768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015" y="2339798"/>
            <a:ext cx="6103236" cy="40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3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9F4BE2-8E4A-4003-B816-9E34781F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</a:t>
            </a:r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EAF9F9-E88D-44A4-A1B6-BAA2E532B65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WW43’22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KLIC Team.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C6B1827-5D32-34F0-A4B8-4E85D6BB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026990"/>
            <a:ext cx="4170530" cy="48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EBCE06-7E37-4364-958E-1691C9D5D5FE}"/>
              </a:ext>
            </a:extLst>
          </p:cNvPr>
          <p:cNvGraphicFramePr>
            <a:graphicFrameLocks noGrp="1"/>
          </p:cNvGraphicFramePr>
          <p:nvPr/>
        </p:nvGraphicFramePr>
        <p:xfrm>
          <a:off x="592139" y="762839"/>
          <a:ext cx="9555039" cy="10795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85013">
                  <a:extLst>
                    <a:ext uri="{9D8B030D-6E8A-4147-A177-3AD203B41FA5}">
                      <a16:colId xmlns:a16="http://schemas.microsoft.com/office/drawing/2014/main" val="389634156"/>
                    </a:ext>
                  </a:extLst>
                </a:gridCol>
                <a:gridCol w="3185013">
                  <a:extLst>
                    <a:ext uri="{9D8B030D-6E8A-4147-A177-3AD203B41FA5}">
                      <a16:colId xmlns:a16="http://schemas.microsoft.com/office/drawing/2014/main" val="2301326039"/>
                    </a:ext>
                  </a:extLst>
                </a:gridCol>
                <a:gridCol w="3185013">
                  <a:extLst>
                    <a:ext uri="{9D8B030D-6E8A-4147-A177-3AD203B41FA5}">
                      <a16:colId xmlns:a16="http://schemas.microsoft.com/office/drawing/2014/main" val="1726233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447303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Architecture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Overview from different Areas of Architecture PAS (Product Architecture Specs)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Architecture overview for: Board, system,  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3443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D929CE-4187-4F2F-921D-B25576F962A6}"/>
              </a:ext>
            </a:extLst>
          </p:cNvPr>
          <p:cNvSpPr txBox="1"/>
          <p:nvPr/>
        </p:nvSpPr>
        <p:spPr>
          <a:xfrm>
            <a:off x="743059" y="2068361"/>
            <a:ext cx="6094520" cy="10119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42932" lvl="1" indent="-285744">
              <a:lnSpc>
                <a:spcPct val="112000"/>
              </a:lnSpc>
              <a:spcAft>
                <a:spcPts val="11"/>
              </a:spcAft>
              <a:buFont typeface="+mj-lt"/>
              <a:buAutoNum type="alphaLcPeriod"/>
              <a:tabLst>
                <a:tab pos="2508188" algn="ctr"/>
              </a:tabLst>
            </a:pPr>
            <a:r>
              <a:rPr lang="en-US" b="1" ker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Garden</a:t>
            </a:r>
            <a:r>
              <a:rPr lang="en-US" ker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b="1" ker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Irrigation Module:  Overview</a:t>
            </a:r>
          </a:p>
          <a:p>
            <a:pPr marR="674988">
              <a:lnSpc>
                <a:spcPct val="90000"/>
              </a:lnSpc>
              <a:spcAft>
                <a:spcPts val="611"/>
              </a:spcAft>
            </a:pP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 Irrigation module requires to 2 modules one for front garden and 2 for backyard garden. One section will be feed with 3/4” pipes and the second one will feed with ½” pipes hydro installation will not be included in this document, pipes, electro valve, sprinklers that are not part of this PAS.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2514B-9318-4758-ACD8-82B914EE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56" y="4288883"/>
            <a:ext cx="4228289" cy="2143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4970C-0F13-46F3-AE44-9B33D9533643}"/>
              </a:ext>
            </a:extLst>
          </p:cNvPr>
          <p:cNvSpPr txBox="1"/>
          <p:nvPr/>
        </p:nvSpPr>
        <p:spPr>
          <a:xfrm>
            <a:off x="435007" y="3429001"/>
            <a:ext cx="6402573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342891" indent="-342891" defTabSz="2438278" hangingPunct="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Define project then you will notice it needs to change, because tech, cost, schedule, etc.</a:t>
            </a:r>
          </a:p>
          <a:p>
            <a:pPr marL="342891" indent="-342891" defTabSz="2438278" hangingPunct="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sym typeface="Helvetica Neue"/>
              </a:rPr>
              <a:t>Define components and write his specs part number etc</a:t>
            </a:r>
            <a:r>
              <a:rPr lang="en-US">
                <a:solidFill>
                  <a:schemeClr val="tx2"/>
                </a:solidFill>
              </a:rPr>
              <a:t>. it will help to share your Idea and project participants will refer to same document.</a:t>
            </a:r>
            <a:endParaRPr lang="en-US">
              <a:solidFill>
                <a:schemeClr val="tx2"/>
              </a:solidFill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6CACA-DC41-46D0-ABAD-556F1B2ABB95}"/>
              </a:ext>
            </a:extLst>
          </p:cNvPr>
          <p:cNvSpPr txBox="1"/>
          <p:nvPr/>
        </p:nvSpPr>
        <p:spPr>
          <a:xfrm>
            <a:off x="592139" y="4977026"/>
            <a:ext cx="5589973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</a:rPr>
              <a:t>How you will use it, how you will build it, Architecture for: Mechanical, software, system, etc.</a:t>
            </a:r>
            <a:endParaRPr lang="en-US">
              <a:solidFill>
                <a:schemeClr val="tx2"/>
              </a:solidFill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74322-D6B3-D600-194E-E24E14AE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35" y="2055609"/>
            <a:ext cx="2996329" cy="19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EAA56C-475A-4A53-BDD9-373079AE1272}"/>
              </a:ext>
            </a:extLst>
          </p:cNvPr>
          <p:cNvGraphicFramePr>
            <a:graphicFrameLocks noGrp="1"/>
          </p:cNvGraphicFramePr>
          <p:nvPr/>
        </p:nvGraphicFramePr>
        <p:xfrm>
          <a:off x="592139" y="787153"/>
          <a:ext cx="8127999" cy="1285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509250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08485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8048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69068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Component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Main Components selection and implications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the implications to select each of the major components, Technologies, cost,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3806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E60C8B1-BDB0-4CD6-BDA6-A33C202A7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522" y="2121460"/>
            <a:ext cx="1081405" cy="115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396B9-94E5-4E52-9756-98350291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770" y="3429363"/>
            <a:ext cx="1294784" cy="1105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AF4B3-892B-4B15-A2FA-E050AB979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402" y="4959572"/>
            <a:ext cx="1231900" cy="997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557F9-C91B-4D09-9A7A-87C663FAC7E7}"/>
              </a:ext>
            </a:extLst>
          </p:cNvPr>
          <p:cNvSpPr txBox="1"/>
          <p:nvPr/>
        </p:nvSpPr>
        <p:spPr>
          <a:xfrm>
            <a:off x="763480" y="2414727"/>
            <a:ext cx="7836859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defTabSz="2438278" hangingPunct="0"/>
            <a:r>
              <a:rPr lang="en-US">
                <a:solidFill>
                  <a:schemeClr val="tx2"/>
                </a:solidFill>
                <a:sym typeface="Helvetica Neue"/>
              </a:rPr>
              <a:t>For Component selection, these are some of the Questions to ask:</a:t>
            </a:r>
          </a:p>
          <a:p>
            <a:pPr defTabSz="2438278" hangingPunct="0"/>
            <a:r>
              <a:rPr lang="en-US">
                <a:solidFill>
                  <a:schemeClr val="tx2"/>
                </a:solidFill>
                <a:sym typeface="Helvetica Neue"/>
              </a:rPr>
              <a:t>Use Mode, Component reliability, Endure, Compatibility (Volts, AC, DC, Current), Cost. </a:t>
            </a:r>
          </a:p>
          <a:p>
            <a:pPr defTabSz="2438278" hangingPunct="0"/>
            <a:endParaRPr lang="en-US">
              <a:solidFill>
                <a:schemeClr val="tx2"/>
              </a:solidFill>
            </a:endParaRPr>
          </a:p>
          <a:p>
            <a:pPr defTabSz="2438278"/>
            <a:r>
              <a:rPr lang="en-US">
                <a:solidFill>
                  <a:schemeClr val="tx2"/>
                </a:solidFill>
                <a:sym typeface="Helvetica Neue"/>
              </a:rPr>
              <a:t>Electronics characteristics: </a:t>
            </a:r>
            <a:r>
              <a:rPr lang="en-US" err="1">
                <a:solidFill>
                  <a:schemeClr val="tx2"/>
                </a:solidFill>
                <a:sym typeface="Helvetica Neue"/>
              </a:rPr>
              <a:t>Wifi</a:t>
            </a:r>
            <a:r>
              <a:rPr lang="en-US">
                <a:solidFill>
                  <a:schemeClr val="tx2"/>
                </a:solidFill>
                <a:sym typeface="Helvetica Neue"/>
              </a:rPr>
              <a:t>, </a:t>
            </a:r>
            <a:r>
              <a:rPr lang="en-US">
                <a:solidFill>
                  <a:schemeClr val="tx2"/>
                </a:solidFill>
              </a:rPr>
              <a:t>Bluetooth, any other, are you considering any project scalation, how, why?</a:t>
            </a:r>
            <a:endParaRPr lang="en-US">
              <a:solidFill>
                <a:srgbClr val="0F1111"/>
              </a:solidFill>
              <a:latin typeface="Amazon Emb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DD43B-952E-4078-BC83-232A4EED7D15}"/>
              </a:ext>
            </a:extLst>
          </p:cNvPr>
          <p:cNvSpPr txBox="1"/>
          <p:nvPr/>
        </p:nvSpPr>
        <p:spPr>
          <a:xfrm>
            <a:off x="1316115" y="5458365"/>
            <a:ext cx="609452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  <a:highlight>
                  <a:srgbClr val="FFFF00"/>
                </a:highlight>
              </a:rPr>
              <a:t>Component Selection is part of PAS.</a:t>
            </a:r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760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DB7-F34E-4B5C-8A0B-3A7FF0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5" y="264797"/>
            <a:ext cx="9978117" cy="619123"/>
          </a:xfrm>
        </p:spPr>
        <p:txBody>
          <a:bodyPr/>
          <a:lstStyle/>
          <a:p>
            <a:r>
              <a:rPr lang="en-US" sz="3200">
                <a:solidFill>
                  <a:schemeClr val="tx2"/>
                </a:solidFill>
                <a:latin typeface="+mn-lt"/>
                <a:ea typeface="+mn-ea"/>
                <a:cs typeface="+mn-cs"/>
                <a:sym typeface="Helvetica Neue"/>
              </a:rPr>
              <a:t>Klic Content: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EB2A60-0439-4C46-A01A-6439EBED9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09530"/>
              </p:ext>
            </p:extLst>
          </p:nvPr>
        </p:nvGraphicFramePr>
        <p:xfrm>
          <a:off x="592139" y="883920"/>
          <a:ext cx="10690761" cy="10795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563587">
                  <a:extLst>
                    <a:ext uri="{9D8B030D-6E8A-4147-A177-3AD203B41FA5}">
                      <a16:colId xmlns:a16="http://schemas.microsoft.com/office/drawing/2014/main" val="942846827"/>
                    </a:ext>
                  </a:extLst>
                </a:gridCol>
                <a:gridCol w="3563587">
                  <a:extLst>
                    <a:ext uri="{9D8B030D-6E8A-4147-A177-3AD203B41FA5}">
                      <a16:colId xmlns:a16="http://schemas.microsoft.com/office/drawing/2014/main" val="1801698746"/>
                    </a:ext>
                  </a:extLst>
                </a:gridCol>
                <a:gridCol w="3563587">
                  <a:extLst>
                    <a:ext uri="{9D8B030D-6E8A-4147-A177-3AD203B41FA5}">
                      <a16:colId xmlns:a16="http://schemas.microsoft.com/office/drawing/2014/main" val="509309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Expectation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74152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Power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Understand Power planes and current consumption.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Get a list of components to understand the power delivery in the 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284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4B6E95A-2E16-4E68-9F90-C2766CD8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573" y="1925203"/>
            <a:ext cx="5981608" cy="4668000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74A35AD8-98C4-CCB9-1648-26B01547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9" y="1925203"/>
            <a:ext cx="3825587" cy="45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2600</Words>
  <Application>Microsoft Office PowerPoint</Application>
  <PresentationFormat>Widescreen</PresentationFormat>
  <Paragraphs>464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Amazon Ember</vt:lpstr>
      <vt:lpstr>Arial</vt:lpstr>
      <vt:lpstr>Arial,Sans-Serif</vt:lpstr>
      <vt:lpstr>Calibri</vt:lpstr>
      <vt:lpstr>Calibri Light</vt:lpstr>
      <vt:lpstr>Cambria</vt:lpstr>
      <vt:lpstr>Consolas</vt:lpstr>
      <vt:lpstr>Helvetica Neue Medium</vt:lpstr>
      <vt:lpstr>Intel Clear</vt:lpstr>
      <vt:lpstr>Intel Clear Light</vt:lpstr>
      <vt:lpstr>Roboto</vt:lpstr>
      <vt:lpstr>Wingdings</vt:lpstr>
      <vt:lpstr>Wingdings,Sans-Serif</vt:lpstr>
      <vt:lpstr>Office Theme</vt:lpstr>
      <vt:lpstr>KLIC keep learning &amp; innovation in our community</vt:lpstr>
      <vt:lpstr>Klic Workshop Content</vt:lpstr>
      <vt:lpstr>Klic Spirit</vt:lpstr>
      <vt:lpstr>KLIC Workshop Content:</vt:lpstr>
      <vt:lpstr>KLIC Workshop Content:</vt:lpstr>
      <vt:lpstr>Klic Content: Project Idea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Klic Content:</vt:lpstr>
      <vt:lpstr>Starting the PCB</vt:lpstr>
      <vt:lpstr>Main layers</vt:lpstr>
      <vt:lpstr>PowerPoint Presentation</vt:lpstr>
      <vt:lpstr>PowerPoint Presentation</vt:lpstr>
      <vt:lpstr>Placement</vt:lpstr>
      <vt:lpstr>Move components</vt:lpstr>
      <vt:lpstr>PCB Tools</vt:lpstr>
      <vt:lpstr>Connect components</vt:lpstr>
      <vt:lpstr>PowerPoint Presentation</vt:lpstr>
      <vt:lpstr>Klic Content: TO Process</vt:lpstr>
      <vt:lpstr>Take time to review that all project objectives are being met.  </vt:lpstr>
      <vt:lpstr>If you detect something is Wrong:   </vt:lpstr>
      <vt:lpstr>If you do something Wrong:   </vt:lpstr>
      <vt:lpstr>PowerPoint Presentation</vt:lpstr>
      <vt:lpstr>Klic Content: How to buy a PCB and additional components. </vt:lpstr>
      <vt:lpstr>Klic Content: How to buy a PCB and additional components. </vt:lpstr>
      <vt:lpstr>PowerPoint Presentation</vt:lpstr>
      <vt:lpstr>Klic Content: Git and GitHub</vt:lpstr>
      <vt:lpstr>PowerPoint Presentation</vt:lpstr>
      <vt:lpstr>Visual Studio Code and how to install PlatformIO</vt:lpstr>
      <vt:lpstr>PowerPoint Presentation</vt:lpstr>
      <vt:lpstr>How to create a new project. (1/5) </vt:lpstr>
      <vt:lpstr>How to create a new project. (2/5)  </vt:lpstr>
      <vt:lpstr>How to create a new project. (3/5)  </vt:lpstr>
      <vt:lpstr>Select board (4/5)  </vt:lpstr>
      <vt:lpstr>How to create a new project. (5/5)  </vt:lpstr>
      <vt:lpstr>How to create a new project. (5/5)  </vt:lpstr>
      <vt:lpstr>Structure of our new project.  </vt:lpstr>
      <vt:lpstr>Build your project.  </vt:lpstr>
      <vt:lpstr>Flash to the device.  </vt:lpstr>
      <vt:lpstr>Open monitor serial   </vt:lpstr>
      <vt:lpstr>++ Plus to practice coding skills.</vt:lpstr>
      <vt:lpstr>Klic Content:</vt:lpstr>
      <vt:lpstr>Klic Content:</vt:lpstr>
      <vt:lpstr>Quality &amp;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KLIC keep learning &amp; innovation in our community</dc:title>
  <dc:creator>Preciado, Jose</dc:creator>
  <cp:lastModifiedBy>Preciado, Jose</cp:lastModifiedBy>
  <cp:revision>1</cp:revision>
  <dcterms:created xsi:type="dcterms:W3CDTF">2023-04-03T22:00:07Z</dcterms:created>
  <dcterms:modified xsi:type="dcterms:W3CDTF">2023-04-20T23:09:47Z</dcterms:modified>
</cp:coreProperties>
</file>